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</p:sldIdLst>
  <p:sldSz cx="10287000" cy="10287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9260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Run a 30-minute ops audit on your own.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9436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0">
                <a:solidFill>
                  <a:srgbClr val="888888"/>
                </a:solidFill>
              </a:rPr>
              <a:t>Here's the exact framework.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</a:rPr>
              <a:t>New hires take 2+ weeks to understand your systems.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217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That's not onboarding — that's tribal knowledge.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</a:rPr>
              <a:t>You've said 'the system can't handle it' and dropped the idea.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217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Growth held back by software.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</a:rPr>
              <a:t>There's a spreadsheet nobody is allowed to touch.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217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It's become load-bearing infrastructure.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8915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0">
                <a:solidFill>
                  <a:srgbClr val="FFFFFF"/>
                </a:solidFill>
              </a:rPr>
              <a:t>If 3+ apply —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2004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3B82F6"/>
                </a:solidFill>
              </a:rPr>
              <a:t>your software isn't the problem.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480560"/>
            <a:ext cx="8915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0">
                <a:solidFill>
                  <a:srgbClr val="888888"/>
                </a:solidFill>
              </a:rPr>
              <a:t>It's the solution that hasn't arrived yet.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500" y="576072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Let's talk 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09728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11111"/>
                </a:solidFill>
              </a:rPr>
              <a:t>The Workaround Cost Formula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28700" y="2560320"/>
            <a:ext cx="8229600" cy="2011680"/>
          </a:xfrm>
          <a:prstGeom prst="rect">
            <a:avLst/>
          </a:prstGeom>
          <a:solidFill>
            <a:srgbClr val="1A1A1A"/>
          </a:solidFill>
        </p:spPr>
        <p:txBody>
          <a:bodyPr wrap="square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</a:rPr>
              <a:t>Hours/week  ×  Hourly cost  ×  52 weeks  =  Annual cost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84632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111111"/>
                </a:solidFill>
              </a:rPr>
              <a:t>Example: 3 hrs  ×  ₱500/hr  ×  52  =  ₱78,000/year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76072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555555"/>
                </a:solidFill>
              </a:rPr>
              <a:t>Most teams have 3–5 of these. Do the math.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555555"/>
                </a:solidFill>
              </a:rPr>
              <a:t>The </a:t>
            </a:r>
            <a:r>
              <a:rPr sz="1800" b="1">
                <a:solidFill>
                  <a:srgbClr val="111111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560320"/>
            <a:ext cx="8915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</a:rPr>
              <a:t>Before you buy any software, ask these 3 questions.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66928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Most teams skip all of them.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Q1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Does it fit our actual process?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760720"/>
            <a:ext cx="8915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Or will we adapt our process to fit it?
If 'we'll adapt' — that's where the workarounds start.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Q2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What happens when we outgrow it?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760720"/>
            <a:ext cx="8915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If the vendor can't answer this, you'll be migrating in 18 months.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Q3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000" b="1">
                <a:solidFill>
                  <a:srgbClr val="FFFFFF"/>
                </a:solidFill>
              </a:rPr>
              <a:t>Who owns the data — and can we get it out?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760720"/>
            <a:ext cx="8915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Vendor lock-in is real. You don't own your operations — they do.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56032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</a:rPr>
              <a:t>The right software answers all 3 before you sign.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0292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If it can't — keep looking. Or build what actually fits.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500" y="658368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→ Book a call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</a:rPr>
              <a:t>List every manual task your team does weekly.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If it's done by hand, it's a candidate.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82296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</a:rPr>
              <a:t>The 5-Part Software Brief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10312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1.  The problem — what's broken today, in plain language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347472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2.  The workaround — what your team does to compensate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484632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3.  The cost — time/money/growth lost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621792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4.  The outcome — what 'fixed' looks like in 6 months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758952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FFFFFF"/>
                </a:solidFill>
              </a:rPr>
              <a:t>5.  The constraint — budget range, timeline, non-negotiables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9144000"/>
            <a:ext cx="89154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>
                <a:solidFill>
                  <a:srgbClr val="888888"/>
                </a:solidFill>
              </a:rPr>
              <a:t>Give this to any developer or agency. You'll get a better answer.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57500" y="987552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DM 'BRIEF' for the template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0" b="0">
                <a:solidFill>
                  <a:srgbClr val="888888"/>
                </a:solidFill>
              </a:rPr>
              <a:t>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56032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200" b="1">
                <a:solidFill>
                  <a:srgbClr val="FFFFFF"/>
                </a:solidFill>
              </a:rPr>
              <a:t>Custom dev is too expensive.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02920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888888"/>
                </a:solidFill>
              </a:rPr>
              <a:t>— Also every growing business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400800"/>
            <a:ext cx="8915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B82F6"/>
                </a:solidFill>
              </a:rPr>
              <a:t>That quote was built for enterprise. Not you.
We scope in days. Build in weeks. Price reflects the actual problem.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200400"/>
            <a:ext cx="89154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FFFFFF"/>
                </a:solidFill>
              </a:rPr>
              <a:t>You think the workaround is free.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0292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600" b="1">
                <a:solidFill>
                  <a:srgbClr val="3B82F6"/>
                </a:solidFill>
              </a:rPr>
              <a:t>It isn't.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</a:rPr>
              <a:t>It costs hours.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888888"/>
                </a:solidFill>
              </a:rPr>
              <a:t>Manual tasks software should handle.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</a:rPr>
              <a:t>It costs accuracy.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888888"/>
                </a:solidFill>
              </a:rPr>
              <a:t>Decisions from 3 systems that don't agree.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</a:rPr>
              <a:t>It costs growth.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888888"/>
                </a:solidFill>
              </a:rPr>
              <a:t>Every 'the system can't handle that.'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926080"/>
            <a:ext cx="8915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</a:rPr>
              <a:t>The workaround isn't free.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43891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0">
                <a:solidFill>
                  <a:srgbClr val="888888"/>
                </a:solidFill>
              </a:rPr>
              <a:t>It's just hidden.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500" y="594360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Book a free ops review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FFFFFF"/>
                </a:solidFill>
              </a:rPr>
              <a:t>You've tried SaaS.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56616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0">
                <a:solidFill>
                  <a:srgbClr val="888888"/>
                </a:solidFill>
              </a:rPr>
              <a:t>You couldn't afford custom dev.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84632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1">
                <a:solidFill>
                  <a:srgbClr val="3B82F6"/>
                </a:solidFill>
              </a:rPr>
              <a:t>There's a third option.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828800"/>
            <a:ext cx="44577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>
                <a:solidFill>
                  <a:srgbClr val="111111"/>
                </a:solidFill>
              </a:rPr>
              <a:t>SaaS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926080"/>
            <a:ext cx="44577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555555"/>
                </a:solidFill>
              </a:rPr>
              <a:t>Fast. Affordable.
Doesn't quite fit.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0" y="1828800"/>
            <a:ext cx="44577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>
                <a:solidFill>
                  <a:srgbClr val="111111"/>
                </a:solidFill>
              </a:rPr>
              <a:t>Custom dev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9300" y="2926080"/>
            <a:ext cx="44577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555555"/>
                </a:solidFill>
              </a:rPr>
              <a:t>Fits perfectly.
Costs a fortune.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77724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>
                <a:solidFill>
                  <a:srgbClr val="3B82F6"/>
                </a:solidFill>
              </a:rPr>
              <a:t>The Agency.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555555"/>
                </a:solidFill>
              </a:rPr>
              <a:t>The </a:t>
            </a:r>
            <a:r>
              <a:rPr sz="1800" b="1">
                <a:solidFill>
                  <a:srgbClr val="111111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200400"/>
            <a:ext cx="44577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Weeks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029200"/>
            <a:ext cx="44577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not months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0" y="3200400"/>
            <a:ext cx="44577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1">
                <a:solidFill>
                  <a:srgbClr val="FFFFFF"/>
                </a:solidFill>
              </a:rPr>
              <a:t>SaaS pricing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9300" y="5029200"/>
            <a:ext cx="44577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not enterprise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</a:rPr>
              <a:t>Time it.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Hours/week × hourly rate = the real price of the workaround.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743200"/>
            <a:ext cx="891540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200" b="1">
                <a:solidFill>
                  <a:srgbClr val="FFFFFF"/>
                </a:solidFill>
              </a:rPr>
              <a:t>Custom software outcomes.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420624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000" b="1">
                <a:solidFill>
                  <a:srgbClr val="3B82F6"/>
                </a:solidFill>
              </a:rPr>
              <a:t>Without the custom development price tag.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500" y="594360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Book a free ops review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89154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600" b="1">
                <a:solidFill>
                  <a:srgbClr val="111111"/>
                </a:solidFill>
              </a:rPr>
              <a:t>We don't start with a pitch.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000" b="1">
                <a:solidFill>
                  <a:srgbClr val="111111"/>
                </a:solidFill>
              </a:rPr>
              <a:t>We start with your problem.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89154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555555"/>
                </a:solidFill>
              </a:rPr>
              <a:t>30 minutes. Your ops. Our honest assessment.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28900" y="6858000"/>
            <a:ext cx="5029200" cy="64008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2000" b="1">
                <a:solidFill>
                  <a:srgbClr val="FFFFFF"/>
                </a:solidFill>
              </a:rPr>
              <a:t>Book a free ops review 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555555"/>
                </a:solidFill>
              </a:rPr>
              <a:t>The </a:t>
            </a:r>
            <a:r>
              <a:rPr sz="1800" b="1">
                <a:solidFill>
                  <a:srgbClr val="111111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731520"/>
            <a:ext cx="1828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0" b="0">
                <a:solidFill>
                  <a:srgbClr val="888888"/>
                </a:solidFill>
              </a:rPr>
              <a:t>“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011680"/>
            <a:ext cx="8915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</a:rPr>
              <a:t>Every business we've talked to has a spreadsheet nobody is supposed to touch.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48640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0">
                <a:solidFill>
                  <a:srgbClr val="888888"/>
                </a:solidFill>
              </a:rPr>
              <a:t>That spreadsheet is running your operations.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676656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3B82F6"/>
                </a:solidFill>
              </a:rPr>
              <a:t>— The Agency.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56032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FFFFFF"/>
                </a:solidFill>
              </a:rPr>
              <a:t>Before The Agency: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93192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0">
                <a:solidFill>
                  <a:srgbClr val="888888"/>
                </a:solidFill>
              </a:rPr>
              <a:t>3 systems.  2 spreadsheets.
1 very tired ops manager.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1645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800" b="1">
                <a:solidFill>
                  <a:srgbClr val="111111"/>
                </a:solidFill>
              </a:rPr>
              <a:t>The Problem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200400"/>
            <a:ext cx="8915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333333"/>
                </a:solidFill>
              </a:rPr>
              <a:t>Manual reconciliation across 3 systems.
One person owned it.
If she was out — it didn't happen.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555555"/>
                </a:solidFill>
              </a:rPr>
              <a:t>The </a:t>
            </a:r>
            <a:r>
              <a:rPr sz="1800" b="1">
                <a:solidFill>
                  <a:srgbClr val="111111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01168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3B82F6"/>
                </a:solidFill>
              </a:rPr>
              <a:t>What we built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474720"/>
            <a:ext cx="8915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Unified operations dashboard.
Auto-synced. Anomaly-flagging.
No manual input.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5F5F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3200400"/>
            <a:ext cx="44577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111111"/>
                </a:solidFill>
              </a:rPr>
              <a:t>4 weeks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212080"/>
            <a:ext cx="44577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</a:rPr>
              <a:t>to build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29300" y="3200400"/>
            <a:ext cx="44577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111111"/>
                </a:solidFill>
              </a:rPr>
              <a:t>3 months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9300" y="5212080"/>
            <a:ext cx="44577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555555"/>
                </a:solidFill>
              </a:rPr>
              <a:t>to ROI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555555"/>
                </a:solidFill>
              </a:rPr>
              <a:t>The </a:t>
            </a:r>
            <a:r>
              <a:rPr sz="1800" b="1">
                <a:solidFill>
                  <a:srgbClr val="111111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74320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>
                <a:solidFill>
                  <a:srgbClr val="FFFFFF"/>
                </a:solidFill>
              </a:rPr>
              <a:t>Your operations.
Your result.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7500" y="594360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Book a free ops review 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</a:rPr>
              <a:t>Find the handoffs.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Every manual handoff is a potential error — and a bottleneck.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4200" b="1">
                <a:solidFill>
                  <a:srgbClr val="FFFFFF"/>
                </a:solidFill>
              </a:rPr>
              <a:t>Ask the bus test.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5943600"/>
            <a:ext cx="89154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If this person left tomorrow, would we know how to do this?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01168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Most teams find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2834640"/>
            <a:ext cx="8915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200" b="1">
                <a:solidFill>
                  <a:srgbClr val="FFFFFF"/>
                </a:solidFill>
              </a:rPr>
              <a:t>10–20 hrs/week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475488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600" b="0">
                <a:solidFill>
                  <a:srgbClr val="888888"/>
                </a:solidFill>
              </a:rPr>
              <a:t>of fixable inefficiency.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500" y="5943600"/>
            <a:ext cx="4572000" cy="594360"/>
          </a:xfrm>
          <a:prstGeom prst="rect">
            <a:avLst/>
          </a:prstGeom>
          <a:solidFill>
            <a:srgbClr val="3B82F6"/>
          </a:solidFill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DM us your biggest one →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560320"/>
            <a:ext cx="89154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>
                <a:solidFill>
                  <a:srgbClr val="FFFFFF"/>
                </a:solidFill>
              </a:rPr>
              <a:t>5 signs your business has outgrown its software.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5669280"/>
            <a:ext cx="89154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>
                <a:solidFill>
                  <a:srgbClr val="888888"/>
                </a:solidFill>
              </a:rPr>
              <a:t>(Most teams miss #3.)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</a:rPr>
              <a:t>Your team has a workaround for everything.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217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If every process has an exception, the software doesn't fit.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2286000"/>
            <a:ext cx="182880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200" b="1">
                <a:solidFill>
                  <a:srgbClr val="3B82F6"/>
                </a:solidFill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3840480"/>
            <a:ext cx="8915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>
                <a:solidFill>
                  <a:srgbClr val="FFFFFF"/>
                </a:solidFill>
              </a:rPr>
              <a:t>You're paying for features you don't use.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5800" y="6217920"/>
            <a:ext cx="8915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0">
                <a:solidFill>
                  <a:srgbClr val="888888"/>
                </a:solidFill>
              </a:rPr>
              <a:t>The SaaS was built for someone else's company.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60920" y="9281160"/>
            <a:ext cx="27432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800">
                <a:solidFill>
                  <a:srgbClr val="888888"/>
                </a:solidFill>
              </a:rPr>
              <a:t>The </a:t>
            </a:r>
            <a:r>
              <a:rPr sz="1800" b="1">
                <a:solidFill>
                  <a:srgbClr val="FFFFFF"/>
                </a:solidFill>
              </a:rPr>
              <a:t>Agency •</a:t>
            </a:r>
          </a:p>
          <a:p>
            <a:pPr algn="r"/>
            <a:r>
              <a:rPr sz="1100">
                <a:solidFill>
                  <a:srgbClr val="4A8FDE"/>
                </a:solidFill>
              </a:rPr>
              <a:t>built by Symph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