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</p:sldIdLst>
  <p:sldSz cx="10287000" cy="10287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A0A0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594360"/>
            <a:ext cx="873252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300" b="0">
                <a:solidFill>
                  <a:srgbClr val="888888"/>
                </a:solidFill>
              </a:rPr>
              <a:t>PINNED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77240" y="1280160"/>
            <a:ext cx="8732520" cy="2926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400" b="1">
                <a:solidFill>
                  <a:srgbClr val="FFFFFF"/>
                </a:solidFill>
              </a:rPr>
              <a:t>You've been stuck
between two bad options.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77240" y="4572000"/>
            <a:ext cx="402336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800" b="1">
                <a:solidFill>
                  <a:srgbClr val="888888"/>
                </a:solidFill>
              </a:rPr>
              <a:t>SaaS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77240" y="5394960"/>
            <a:ext cx="402336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200" b="0">
                <a:solidFill>
                  <a:srgbClr val="888888"/>
                </a:solidFill>
              </a:rPr>
              <a:t>Doesn't fit.
Your team adapts.</a:t>
            </a:r>
          </a:p>
        </p:txBody>
      </p:sp>
      <p:cxnSp>
        <p:nvCxnSpPr>
          <p:cNvPr id="6" name="Connector 5"/>
          <p:cNvCxnSpPr/>
          <p:nvPr/>
        </p:nvCxnSpPr>
        <p:spPr>
          <a:xfrm>
            <a:off x="5120640.0" y="4389120"/>
            <a:ext cx="0.0" cy="3108959"/>
          </a:xfrm>
          <a:prstGeom prst="line">
            <a:avLst/>
          </a:prstGeom>
          <a:ln w="9525">
            <a:solidFill>
              <a:srgbClr val="888888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5440680" y="4572000"/>
            <a:ext cx="402336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800" b="1">
                <a:solidFill>
                  <a:srgbClr val="888888"/>
                </a:solidFill>
              </a:rPr>
              <a:t>Custom dev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440680" y="5394960"/>
            <a:ext cx="402336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200" b="0">
                <a:solidFill>
                  <a:srgbClr val="888888"/>
                </a:solidFill>
              </a:rPr>
              <a:t>Fits perfectly.
You closed the tab.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77240" y="7772400"/>
            <a:ext cx="873252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600" b="1">
                <a:solidFill>
                  <a:srgbClr val="3B82F6"/>
                </a:solidFill>
              </a:rPr>
              <a:t>There is a third option. ↓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360920" y="9281160"/>
            <a:ext cx="27432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1700">
                <a:solidFill>
                  <a:srgbClr val="888888"/>
                </a:solidFill>
              </a:rPr>
              <a:t>The </a:t>
            </a:r>
            <a:r>
              <a:rPr sz="1700" b="1">
                <a:solidFill>
                  <a:srgbClr val="FFFFFF"/>
                </a:solidFill>
              </a:rPr>
              <a:t>Agency •</a:t>
            </a:r>
          </a:p>
          <a:p>
            <a:pPr algn="r"/>
            <a:r>
              <a:rPr sz="1000">
                <a:solidFill>
                  <a:srgbClr val="4A8FDE"/>
                </a:solidFill>
              </a:rPr>
              <a:t>built by Symph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A0A0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1645920"/>
            <a:ext cx="873252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3000" b="0">
                <a:solidFill>
                  <a:srgbClr val="888888"/>
                </a:solidFill>
              </a:rPr>
              <a:t>We're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77240" y="2468880"/>
            <a:ext cx="8732520" cy="2011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7200" b="1">
                <a:solidFill>
                  <a:srgbClr val="FFFFFF"/>
                </a:solidFill>
              </a:rPr>
              <a:t>The Agency.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77240" y="4480560"/>
            <a:ext cx="873252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200" b="0">
                <a:solidFill>
                  <a:srgbClr val="4A8FDE"/>
                </a:solidFill>
              </a:rPr>
              <a:t>built by Symph</a:t>
            </a:r>
          </a:p>
        </p:txBody>
      </p:sp>
      <p:cxnSp>
        <p:nvCxnSpPr>
          <p:cNvPr id="5" name="Connector 4"/>
          <p:cNvCxnSpPr/>
          <p:nvPr/>
        </p:nvCxnSpPr>
        <p:spPr>
          <a:xfrm>
            <a:off x="3200400" y="5486400"/>
            <a:ext cx="3886200" cy="0"/>
          </a:xfrm>
          <a:prstGeom prst="line">
            <a:avLst/>
          </a:prstGeom>
          <a:ln w="9525">
            <a:solidFill>
              <a:srgbClr val="888888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777240" y="5852160"/>
            <a:ext cx="8732520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800" b="1">
                <a:solidFill>
                  <a:srgbClr val="FFFFFF"/>
                </a:solidFill>
              </a:rPr>
              <a:t>Custom software outcomes.
Without the custom development price tag.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77240" y="7955279"/>
            <a:ext cx="873252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800" b="0">
                <a:solidFill>
                  <a:srgbClr val="888888"/>
                </a:solidFill>
              </a:rPr>
              <a:t>PH · SG · AU · US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360920" y="9281160"/>
            <a:ext cx="27432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1700">
                <a:solidFill>
                  <a:srgbClr val="888888"/>
                </a:solidFill>
              </a:rPr>
              <a:t>The </a:t>
            </a:r>
            <a:r>
              <a:rPr sz="1700" b="1">
                <a:solidFill>
                  <a:srgbClr val="FFFFFF"/>
                </a:solidFill>
              </a:rPr>
              <a:t>Agency •</a:t>
            </a:r>
          </a:p>
          <a:p>
            <a:pPr algn="r"/>
            <a:r>
              <a:rPr sz="1000">
                <a:solidFill>
                  <a:srgbClr val="4A8FDE"/>
                </a:solidFill>
              </a:rPr>
              <a:t>built by Symph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A0A0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822960"/>
            <a:ext cx="873252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3800" b="1">
                <a:solidFill>
                  <a:srgbClr val="FFFFFF"/>
                </a:solidFill>
              </a:rPr>
              <a:t>How we're different.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77240" y="2103120"/>
            <a:ext cx="22860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>
                <a:solidFill>
                  <a:srgbClr val="888888"/>
                </a:solidFill>
              </a:rPr>
              <a:t/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154680" y="2103120"/>
            <a:ext cx="22860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>
                <a:solidFill>
                  <a:srgbClr val="888888"/>
                </a:solidFill>
              </a:rPr>
              <a:t>Timeline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532120" y="2103120"/>
            <a:ext cx="22860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>
                <a:solidFill>
                  <a:srgbClr val="888888"/>
                </a:solidFill>
              </a:rPr>
              <a:t>Price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909560" y="2103120"/>
            <a:ext cx="22860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>
                <a:solidFill>
                  <a:srgbClr val="888888"/>
                </a:solidFill>
              </a:rPr>
              <a:t>Built for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77240" y="2926080"/>
            <a:ext cx="22860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000" b="0">
                <a:solidFill>
                  <a:srgbClr val="888888"/>
                </a:solidFill>
              </a:rPr>
              <a:t>Traditional dev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154680" y="2926080"/>
            <a:ext cx="22860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000" b="0">
                <a:solidFill>
                  <a:srgbClr val="888888"/>
                </a:solidFill>
              </a:rPr>
              <a:t>Months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532120" y="2926080"/>
            <a:ext cx="22860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000" b="0">
                <a:solidFill>
                  <a:srgbClr val="888888"/>
                </a:solidFill>
              </a:rPr>
              <a:t>6–7 figures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909560" y="2926080"/>
            <a:ext cx="22860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000" b="0">
                <a:solidFill>
                  <a:srgbClr val="888888"/>
                </a:solidFill>
              </a:rPr>
              <a:t>Enterprise</a:t>
            </a:r>
          </a:p>
        </p:txBody>
      </p:sp>
      <p:cxnSp>
        <p:nvCxnSpPr>
          <p:cNvPr id="11" name="Connector 10"/>
          <p:cNvCxnSpPr/>
          <p:nvPr/>
        </p:nvCxnSpPr>
        <p:spPr>
          <a:xfrm>
            <a:off x="777240" y="3886200"/>
            <a:ext cx="8732520" cy="0"/>
          </a:xfrm>
          <a:prstGeom prst="line">
            <a:avLst/>
          </a:prstGeom>
          <a:ln w="9525">
            <a:solidFill>
              <a:srgbClr val="555555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777240" y="4114800"/>
            <a:ext cx="22860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000" b="1">
                <a:solidFill>
                  <a:srgbClr val="3B82F6"/>
                </a:solidFill>
              </a:rPr>
              <a:t>The Agency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154680" y="4114800"/>
            <a:ext cx="22860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000" b="1">
                <a:solidFill>
                  <a:srgbClr val="FFFFFF"/>
                </a:solidFill>
              </a:rPr>
              <a:t>Weeks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532120" y="4114800"/>
            <a:ext cx="22860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000" b="1">
                <a:solidFill>
                  <a:srgbClr val="FFFFFF"/>
                </a:solidFill>
              </a:rPr>
              <a:t>SaaS pricing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909560" y="4114800"/>
            <a:ext cx="22860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000" b="1">
                <a:solidFill>
                  <a:srgbClr val="FFFFFF"/>
                </a:solidFill>
              </a:rPr>
              <a:t>Growing businesses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777240" y="5669280"/>
            <a:ext cx="873252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200" b="1">
                <a:solidFill>
                  <a:srgbClr val="FFFFFF"/>
                </a:solidFill>
              </a:rPr>
              <a:t>AI-accelerated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77240" y="6172200"/>
            <a:ext cx="873252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0">
                <a:solidFill>
                  <a:srgbClr val="888888"/>
                </a:solidFill>
              </a:rPr>
              <a:t>We use AI to compress timelines and cost.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777240" y="6949440"/>
            <a:ext cx="873252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200" b="1">
                <a:solidFill>
                  <a:srgbClr val="FFFFFF"/>
                </a:solidFill>
              </a:rPr>
              <a:t>Built for your ops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777240" y="7452360"/>
            <a:ext cx="873252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0">
                <a:solidFill>
                  <a:srgbClr val="888888"/>
                </a:solidFill>
              </a:rPr>
              <a:t>Not a template. Not a configured platform.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777240" y="8229600"/>
            <a:ext cx="873252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200" b="1">
                <a:solidFill>
                  <a:srgbClr val="FFFFFF"/>
                </a:solidFill>
              </a:rPr>
              <a:t>You own it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777240" y="8732520"/>
            <a:ext cx="873252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0">
                <a:solidFill>
                  <a:srgbClr val="888888"/>
                </a:solidFill>
              </a:rPr>
              <a:t>Deployed, documented, and yours.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7360920" y="9281160"/>
            <a:ext cx="27432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1700">
                <a:solidFill>
                  <a:srgbClr val="888888"/>
                </a:solidFill>
              </a:rPr>
              <a:t>The </a:t>
            </a:r>
            <a:r>
              <a:rPr sz="1700" b="1">
                <a:solidFill>
                  <a:srgbClr val="FFFFFF"/>
                </a:solidFill>
              </a:rPr>
              <a:t>Agency •</a:t>
            </a:r>
          </a:p>
          <a:p>
            <a:pPr algn="r"/>
            <a:r>
              <a:rPr sz="1000">
                <a:solidFill>
                  <a:srgbClr val="4A8FDE"/>
                </a:solidFill>
              </a:rPr>
              <a:t>built by Symph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A0A0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640080"/>
            <a:ext cx="873252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000" b="1">
                <a:solidFill>
                  <a:srgbClr val="FFFFFF"/>
                </a:solidFill>
              </a:rPr>
              <a:t>How it works.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77240" y="1737360"/>
            <a:ext cx="109728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800" b="1">
                <a:solidFill>
                  <a:srgbClr val="3B82F6"/>
                </a:solidFill>
              </a:rPr>
              <a:t>01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965960" y="1737360"/>
            <a:ext cx="75438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600" b="1">
                <a:solidFill>
                  <a:srgbClr val="FFFFFF"/>
                </a:solidFill>
              </a:rPr>
              <a:t>We understand your operations.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965960" y="2395728"/>
            <a:ext cx="75438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0">
                <a:solidFill>
                  <a:srgbClr val="888888"/>
                </a:solidFill>
              </a:rPr>
              <a:t>A real conversation. No requirements docs.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" y="3611879"/>
            <a:ext cx="109728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800" b="1">
                <a:solidFill>
                  <a:srgbClr val="3B82F6"/>
                </a:solidFill>
              </a:rPr>
              <a:t>02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965960" y="3611879"/>
            <a:ext cx="75438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600" b="1">
                <a:solidFill>
                  <a:srgbClr val="FFFFFF"/>
                </a:solidFill>
              </a:rPr>
              <a:t>We define exactly what to build.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965960" y="4270247"/>
            <a:ext cx="75438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0">
                <a:solidFill>
                  <a:srgbClr val="888888"/>
                </a:solidFill>
              </a:rPr>
              <a:t>Clear scope. Fixed timeline. No surprises.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77240" y="5486398"/>
            <a:ext cx="109728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800" b="1">
                <a:solidFill>
                  <a:srgbClr val="3B82F6"/>
                </a:solidFill>
              </a:rPr>
              <a:t>03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965960" y="5486398"/>
            <a:ext cx="75438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600" b="1">
                <a:solidFill>
                  <a:srgbClr val="FFFFFF"/>
                </a:solidFill>
              </a:rPr>
              <a:t>You see it working in weeks.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965960" y="6144766"/>
            <a:ext cx="75438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0">
                <a:solidFill>
                  <a:srgbClr val="888888"/>
                </a:solidFill>
              </a:rPr>
              <a:t>The actual product — not a status deck.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77240" y="7360917"/>
            <a:ext cx="109728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800" b="1">
                <a:solidFill>
                  <a:srgbClr val="3B82F6"/>
                </a:solidFill>
              </a:rPr>
              <a:t>04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965960" y="7360917"/>
            <a:ext cx="75438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600" b="1">
                <a:solidFill>
                  <a:srgbClr val="FFFFFF"/>
                </a:solidFill>
              </a:rPr>
              <a:t>It runs your operations.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965960" y="8019285"/>
            <a:ext cx="75438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0">
                <a:solidFill>
                  <a:srgbClr val="888888"/>
                </a:solidFill>
              </a:rPr>
              <a:t>Deployed, documented, and built to grow.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360920" y="9281160"/>
            <a:ext cx="27432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1700">
                <a:solidFill>
                  <a:srgbClr val="888888"/>
                </a:solidFill>
              </a:rPr>
              <a:t>The </a:t>
            </a:r>
            <a:r>
              <a:rPr sz="1700" b="1">
                <a:solidFill>
                  <a:srgbClr val="FFFFFF"/>
                </a:solidFill>
              </a:rPr>
              <a:t>Agency •</a:t>
            </a:r>
          </a:p>
          <a:p>
            <a:pPr algn="r"/>
            <a:r>
              <a:rPr sz="1000">
                <a:solidFill>
                  <a:srgbClr val="4A8FDE"/>
                </a:solidFill>
              </a:rPr>
              <a:t>built by Symph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A0A0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1828800"/>
            <a:ext cx="873252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3600" b="0">
                <a:solidFill>
                  <a:srgbClr val="888888"/>
                </a:solidFill>
              </a:rPr>
              <a:t>If your business has a spreadsheet
nobody is allowed to touch —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77240" y="4389120"/>
            <a:ext cx="8732520" cy="12801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200" b="1">
                <a:solidFill>
                  <a:srgbClr val="FFFFFF"/>
                </a:solidFill>
              </a:rPr>
              <a:t>we'd like to talk.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77240" y="5943600"/>
            <a:ext cx="873252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000" b="0">
                <a:solidFill>
                  <a:srgbClr val="888888"/>
                </a:solidFill>
              </a:rPr>
              <a:t>Free 30-min operations review. No pitch. No deck.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628900" y="7040880"/>
            <a:ext cx="5029200" cy="621792"/>
          </a:xfrm>
          <a:prstGeom prst="rect">
            <a:avLst/>
          </a:prstGeom>
          <a:solidFill>
            <a:srgbClr val="3B82F6"/>
          </a:solidFill>
        </p:spPr>
        <p:txBody>
          <a:bodyPr wrap="none">
            <a:spAutoFit/>
          </a:bodyPr>
          <a:lstStyle/>
          <a:p>
            <a:pPr algn="ctr"/>
            <a:r>
              <a:rPr sz="1900" b="1">
                <a:solidFill>
                  <a:srgbClr val="FFFFFF"/>
                </a:solidFill>
              </a:rPr>
              <a:t>Book at theagency.symph.ai →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60920" y="9281160"/>
            <a:ext cx="27432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1700">
                <a:solidFill>
                  <a:srgbClr val="888888"/>
                </a:solidFill>
              </a:rPr>
              <a:t>The </a:t>
            </a:r>
            <a:r>
              <a:rPr sz="1700" b="1">
                <a:solidFill>
                  <a:srgbClr val="FFFFFF"/>
                </a:solidFill>
              </a:rPr>
              <a:t>Agency •</a:t>
            </a:r>
          </a:p>
          <a:p>
            <a:pPr algn="r"/>
            <a:r>
              <a:rPr sz="1000">
                <a:solidFill>
                  <a:srgbClr val="4A8FDE"/>
                </a:solidFill>
              </a:rPr>
              <a:t>built by Symph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