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91440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201333"/>
            <a:ext cx="3784599" cy="4250266"/>
          </a:xfrm>
          <a:prstGeom prst="rect">
            <a:avLst/>
          </a:prstGeom>
        </p:spPr>
      </p:pic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400" y="2201333"/>
            <a:ext cx="3784599" cy="42502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75733"/>
            <a:ext cx="9144000" cy="8466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7000" b="1" i="0">
                <a:solidFill>
                  <a:srgbClr val="FFFFFF"/>
                </a:solidFill>
                <a:latin typeface="Inter"/>
              </a:rPr>
              <a:t>Spot the difference.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897466" y="5350933"/>
            <a:ext cx="1354666" cy="304800"/>
          </a:xfrm>
          <a:prstGeom prst="rect">
            <a:avLst/>
          </a:prstGeom>
          <a:solidFill>
            <a:srgbClr val="222222"/>
          </a:solidFill>
          <a:ln w="9525">
            <a:solidFill>
              <a:srgbClr val="44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97466" y="5350933"/>
            <a:ext cx="1354666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Inter"/>
              </a:rPr>
              <a:t>Custom Dev</a:t>
            </a:r>
          </a:p>
        </p:txBody>
      </p:sp>
      <p:sp>
        <p:nvSpPr>
          <p:cNvPr id="8" name="Rectangle 7"/>
          <p:cNvSpPr/>
          <p:nvPr/>
        </p:nvSpPr>
        <p:spPr>
          <a:xfrm>
            <a:off x="6891866" y="5350933"/>
            <a:ext cx="1354666" cy="304800"/>
          </a:xfrm>
          <a:prstGeom prst="rect">
            <a:avLst/>
          </a:prstGeom>
          <a:solidFill>
            <a:srgbClr val="0D2043"/>
          </a:solidFill>
          <a:ln w="9525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91866" y="5350933"/>
            <a:ext cx="1354666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Inter"/>
              </a:rPr>
              <a:t>The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6620933"/>
            <a:ext cx="3784599" cy="5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Inter"/>
              </a:rPr>
              <a:t>$150,000+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0" y="7128933"/>
            <a:ext cx="3784599" cy="20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 i="0">
                <a:solidFill>
                  <a:srgbClr val="444444"/>
                </a:solidFill>
                <a:latin typeface="Inter"/>
              </a:rPr>
              <a:t>AVERAGE PROJECT COST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97400" y="6620933"/>
            <a:ext cx="3784599" cy="5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i="0">
                <a:solidFill>
                  <a:srgbClr val="3B82F6"/>
                </a:solidFill>
                <a:latin typeface="Inter"/>
              </a:rPr>
              <a:t>from $799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97400" y="7128933"/>
            <a:ext cx="3784599" cy="20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0" i="0">
                <a:solidFill>
                  <a:srgbClr val="444444"/>
                </a:solidFill>
                <a:latin typeface="Inter"/>
              </a:rPr>
              <a:t>PER MONTH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7467600"/>
            <a:ext cx="9144000" cy="3386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0" i="0">
                <a:solidFill>
                  <a:srgbClr val="AAAAAA"/>
                </a:solidFill>
                <a:latin typeface="Inter"/>
              </a:rPr>
              <a:t>Custom software. Off-the-shelf price.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8000" y="8703733"/>
            <a:ext cx="2540000" cy="2370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Inter"/>
              </a:rPr>
              <a:t>The Agency 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96000" y="8703733"/>
            <a:ext cx="2540000" cy="23706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300" b="1" i="0">
                <a:solidFill>
                  <a:srgbClr val="3B82F6"/>
                </a:solidFill>
                <a:latin typeface="Inter"/>
              </a:rPr>
              <a:t>built by Symph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