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cxnSp>
        <p:nvCxnSpPr>
          <p:cNvPr id="2" name="Connector 1"/>
          <p:cNvCxnSpPr/>
          <p:nvPr/>
        </p:nvCxnSpPr>
        <p:spPr>
          <a:xfrm>
            <a:off x="0" y="5486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 2"/>
          <p:cNvCxnSpPr/>
          <p:nvPr/>
        </p:nvCxnSpPr>
        <p:spPr>
          <a:xfrm>
            <a:off x="0" y="10972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0" y="16459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0" y="21945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0" y="27432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0" y="32918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0" y="38404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0" y="43891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0" y="49377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0" y="54864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0" y="60350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0" y="65836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486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10972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16459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21945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27432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32918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38404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3891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9377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54864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60350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65836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71323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76809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82296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87782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93268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98755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104241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109728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115214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120700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0" y="0"/>
            <a:ext cx="50292" cy="68580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412480" y="274320"/>
            <a:ext cx="4114800" cy="6217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0" b="1" i="0">
                <a:solidFill>
                  <a:srgbClr val="181818"/>
                </a:solidFill>
                <a:latin typeface="Inter"/>
              </a:rPr>
              <a:t>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505895" y="164592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01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292608"/>
            <a:ext cx="5486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SYMPH AGENCY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" y="1005840"/>
            <a:ext cx="640080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Inter"/>
              </a:rPr>
              <a:t>You Asked How Experienced
Our Devs Are.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11480" y="3337560"/>
            <a:ext cx="6400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CCCCCC"/>
                </a:solidFill>
                <a:latin typeface="Inter"/>
              </a:rPr>
              <a:t>Here's the answer.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77639" y="3364992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CCCC"/>
                </a:solidFill>
                <a:latin typeface="Inter"/>
              </a:rPr>
              <a:t>•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11480" y="4005072"/>
            <a:ext cx="3200400" cy="16459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11480" y="4160520"/>
            <a:ext cx="64008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Inter"/>
              </a:rPr>
              <a:t>The AI-Native Product Studio with 16 Years of
Engineering Behind Every Build.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766560" y="822960"/>
            <a:ext cx="50292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0" b="1" i="0">
                <a:solidFill>
                  <a:srgbClr val="1C1C1C"/>
                </a:solidFill>
                <a:latin typeface="Inter"/>
              </a:rPr>
              <a:t>16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49440" y="5349240"/>
            <a:ext cx="45720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888888"/>
                </a:solidFill>
                <a:latin typeface="Inter"/>
              </a:rPr>
              <a:t>YEARS OF ENGINEERING
EXPERIENCE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cxnSp>
        <p:nvCxnSpPr>
          <p:cNvPr id="2" name="Connector 1"/>
          <p:cNvCxnSpPr/>
          <p:nvPr/>
        </p:nvCxnSpPr>
        <p:spPr>
          <a:xfrm>
            <a:off x="0" y="5486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 2"/>
          <p:cNvCxnSpPr/>
          <p:nvPr/>
        </p:nvCxnSpPr>
        <p:spPr>
          <a:xfrm>
            <a:off x="0" y="10972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0" y="16459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0" y="21945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0" y="27432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0" y="32918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0" y="38404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0" y="43891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0" y="49377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0" y="54864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0" y="60350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0" y="65836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486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10972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16459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21945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27432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32918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38404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3891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9377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54864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60350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65836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71323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76809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82296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87782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93268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98755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104241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109728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115214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120700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0" y="0"/>
            <a:ext cx="50292" cy="68580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412480" y="274320"/>
            <a:ext cx="4114800" cy="6217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0" b="1" i="0">
                <a:solidFill>
                  <a:srgbClr val="181818"/>
                </a:solidFill>
                <a:latin typeface="Inter"/>
              </a:rPr>
              <a:t>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505895" y="164592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02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292608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THE REALITY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" y="777240"/>
            <a:ext cx="7315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Inter"/>
              </a:rPr>
              <a:t>Sound familiar?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11480" y="2148840"/>
            <a:ext cx="11368735" cy="1463040"/>
          </a:xfrm>
          <a:prstGeom prst="rect">
            <a:avLst/>
          </a:prstGeom>
          <a:solidFill>
            <a:srgbClr val="121212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11480" y="2148840"/>
            <a:ext cx="50292" cy="1463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94360" y="2286000"/>
            <a:ext cx="11002975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50" b="0" i="1">
                <a:solidFill>
                  <a:srgbClr val="FFFFFF"/>
                </a:solidFill>
                <a:latin typeface="Inter"/>
              </a:rPr>
              <a:t>"I'd rather go back to traditional ways than deal with technology that nobody supports anymore."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4360" y="3200400"/>
            <a:ext cx="1100297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88888"/>
                </a:solidFill>
                <a:latin typeface="Inter"/>
              </a:rPr>
              <a:t>— Business owner, after being abandoned by their software provider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11480" y="3749039"/>
            <a:ext cx="1821637" cy="274320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521208" y="3886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Inter"/>
              </a:rPr>
              <a:t>📋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21208" y="4434840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Paper logbooks
&amp; spreadsheets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21208" y="5230368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Manual. Losable.
Unverifiable.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306269" y="3749039"/>
            <a:ext cx="1821637" cy="274320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2415997" y="3886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Inter"/>
              </a:rPr>
              <a:t>📱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415997" y="4434840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Viber for business
operations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415997" y="5230368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Company data leaves
when staff do.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201058" y="3749039"/>
            <a:ext cx="1821637" cy="274320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4310786" y="3886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Inter"/>
              </a:rPr>
              <a:t>📞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310786" y="4434840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Phone calls to
coordinate delivery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310786" y="5230368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3-step lag.
No record.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095847" y="3749039"/>
            <a:ext cx="1821637" cy="274320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6205575" y="3886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Inter"/>
              </a:rPr>
              <a:t>💰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205575" y="4434840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Cash reconciliation
gaps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205575" y="5230368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Driver says ₱X.
Office says ₱Y.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990636" y="3749039"/>
            <a:ext cx="1821637" cy="274320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8100364" y="3886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Inter"/>
              </a:rPr>
              <a:t>📜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100364" y="4434840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DOE compliance
paperwork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100364" y="5230368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One audit =
one week scrambling.</a:t>
            </a:r>
          </a:p>
        </p:txBody>
      </p:sp>
      <p:sp>
        <p:nvSpPr>
          <p:cNvPr id="65" name="Rectangle 64"/>
          <p:cNvSpPr/>
          <p:nvPr/>
        </p:nvSpPr>
        <p:spPr>
          <a:xfrm>
            <a:off x="9885425" y="3749039"/>
            <a:ext cx="1821637" cy="274320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9995153" y="3886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Inter"/>
              </a:rPr>
              <a:t>🔧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995153" y="4434840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No tech support
after launch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995153" y="5230368"/>
            <a:ext cx="1675333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Vendor disappears.
You're on your own.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cxnSp>
        <p:nvCxnSpPr>
          <p:cNvPr id="2" name="Connector 1"/>
          <p:cNvCxnSpPr/>
          <p:nvPr/>
        </p:nvCxnSpPr>
        <p:spPr>
          <a:xfrm>
            <a:off x="0" y="5486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 2"/>
          <p:cNvCxnSpPr/>
          <p:nvPr/>
        </p:nvCxnSpPr>
        <p:spPr>
          <a:xfrm>
            <a:off x="0" y="10972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0" y="16459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0" y="21945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0" y="27432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0" y="32918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0" y="38404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0" y="43891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0" y="49377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0" y="54864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0" y="60350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0" y="65836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486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10972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16459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21945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27432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32918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38404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3891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9377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54864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60350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65836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71323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76809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82296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87782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93268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98755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104241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109728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115214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120700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0" y="0"/>
            <a:ext cx="50292" cy="68580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412480" y="274320"/>
            <a:ext cx="4114800" cy="6217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0" b="1" i="0">
                <a:solidFill>
                  <a:srgbClr val="181818"/>
                </a:solidFill>
                <a:latin typeface="Inter"/>
              </a:rPr>
              <a:t>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505895" y="164592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03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292608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THE COST OF DOING NOTHING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" y="777240"/>
            <a:ext cx="7315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Inter"/>
              </a:rPr>
              <a:t>Every day on paper is money
you're losing silently.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11480" y="2926080"/>
            <a:ext cx="5592927" cy="169164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11480" y="2926080"/>
            <a:ext cx="50292" cy="1691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94360" y="3035808"/>
            <a:ext cx="5364327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Inter"/>
              </a:rPr>
              <a:t>₱375K+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4360" y="3931920"/>
            <a:ext cx="5364327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Lost annually per 500-tank operation
from untracked inventory variances (5%)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095847" y="2926080"/>
            <a:ext cx="5592927" cy="169164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095847" y="2926080"/>
            <a:ext cx="50292" cy="1691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278727" y="3035808"/>
            <a:ext cx="5364327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Inter"/>
              </a:rPr>
              <a:t>₱60K–150K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78727" y="3931920"/>
            <a:ext cx="5364327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Monthly cash discrepancies in manually
reconciled delivery businesses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11480" y="4709160"/>
            <a:ext cx="5592927" cy="169164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11480" y="4709160"/>
            <a:ext cx="50292" cy="1691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94360" y="4818888"/>
            <a:ext cx="5364327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Inter"/>
              </a:rPr>
              <a:t>₱500K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94360" y="5715000"/>
            <a:ext cx="5364327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DOE non-compliance fine
(plus license suspension risk)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095847" y="4709160"/>
            <a:ext cx="5592927" cy="169164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6095847" y="4709160"/>
            <a:ext cx="50292" cy="1691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6278727" y="4818888"/>
            <a:ext cx="5364327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Inter"/>
              </a:rPr>
              <a:t>73%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278727" y="5715000"/>
            <a:ext cx="5364327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Of PH SMEs use personal messaging
for business — zero data ownership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1480" y="6400800"/>
            <a:ext cx="113687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555555"/>
                </a:solidFill>
                <a:latin typeface="Inter"/>
              </a:rPr>
              <a:t>These aren't hypotheticals. This is what running on paper actually costs. •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cxnSp>
        <p:nvCxnSpPr>
          <p:cNvPr id="2" name="Connector 1"/>
          <p:cNvCxnSpPr/>
          <p:nvPr/>
        </p:nvCxnSpPr>
        <p:spPr>
          <a:xfrm>
            <a:off x="0" y="5486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 2"/>
          <p:cNvCxnSpPr/>
          <p:nvPr/>
        </p:nvCxnSpPr>
        <p:spPr>
          <a:xfrm>
            <a:off x="0" y="10972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0" y="16459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0" y="21945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0" y="27432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0" y="32918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0" y="38404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0" y="43891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0" y="49377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0" y="54864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0" y="60350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0" y="65836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486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10972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16459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21945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27432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32918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38404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3891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9377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54864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60350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65836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71323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76809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82296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87782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93268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98755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104241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109728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115214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120700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0" y="0"/>
            <a:ext cx="50292" cy="68580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412480" y="274320"/>
            <a:ext cx="4114800" cy="6217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0" b="1" i="0">
                <a:solidFill>
                  <a:srgbClr val="181818"/>
                </a:solidFill>
                <a:latin typeface="Inter"/>
              </a:rPr>
              <a:t>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505895" y="164592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04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292608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THE SOLUTION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" y="777240"/>
            <a:ext cx="7315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Inter"/>
              </a:rPr>
              <a:t>We built it.
In 4 weeks.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11480" y="2331720"/>
            <a:ext cx="11368735" cy="4069080"/>
          </a:xfrm>
          <a:prstGeom prst="rect">
            <a:avLst/>
          </a:prstGeom>
          <a:solidFill>
            <a:srgbClr val="101010"/>
          </a:solidFill>
          <a:ln w="9525"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11480" y="2331720"/>
            <a:ext cx="11368735" cy="384048"/>
          </a:xfrm>
          <a:prstGeom prst="rect">
            <a:avLst/>
          </a:prstGeom>
          <a:solidFill>
            <a:srgbClr val="171717"/>
          </a:solidFill>
          <a:ln w="9525"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76072" y="2386584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● ● ●    lpg-demo.dev.apps.symph.co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4360" y="28346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Inter"/>
              </a:rPr>
              <a:t>Gas Tank Operations Dashboard  •  Mepz Mixed Gases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94360" y="3337560"/>
            <a:ext cx="2109155" cy="914400"/>
          </a:xfrm>
          <a:prstGeom prst="rect">
            <a:avLst/>
          </a:prstGeom>
          <a:solidFill>
            <a:srgbClr val="181818"/>
          </a:solidFill>
          <a:ln w="9525">
            <a:solidFill>
              <a:srgbClr val="2A2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85800" y="3401568"/>
            <a:ext cx="2017715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Inter"/>
              </a:rPr>
              <a:t>847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85800" y="3904488"/>
            <a:ext cx="201771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Tanks in Stock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794955" y="3337560"/>
            <a:ext cx="2109155" cy="914400"/>
          </a:xfrm>
          <a:prstGeom prst="rect">
            <a:avLst/>
          </a:prstGeom>
          <a:solidFill>
            <a:srgbClr val="181818"/>
          </a:solidFill>
          <a:ln w="9525">
            <a:solidFill>
              <a:srgbClr val="2A2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2886395" y="3401568"/>
            <a:ext cx="2017715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Inter"/>
              </a:rPr>
              <a:t>43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886395" y="3904488"/>
            <a:ext cx="201771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Delivered Today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995550" y="3337560"/>
            <a:ext cx="2109155" cy="914400"/>
          </a:xfrm>
          <a:prstGeom prst="rect">
            <a:avLst/>
          </a:prstGeom>
          <a:solidFill>
            <a:srgbClr val="181818"/>
          </a:solidFill>
          <a:ln w="9525">
            <a:solidFill>
              <a:srgbClr val="2A2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5086990" y="3401568"/>
            <a:ext cx="2017715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Inter"/>
              </a:rPr>
              <a:t>3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86990" y="3904488"/>
            <a:ext cx="201771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Low Stock Alerts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196145" y="3337560"/>
            <a:ext cx="2109155" cy="914400"/>
          </a:xfrm>
          <a:prstGeom prst="rect">
            <a:avLst/>
          </a:prstGeom>
          <a:solidFill>
            <a:srgbClr val="181818"/>
          </a:solidFill>
          <a:ln w="9525">
            <a:solidFill>
              <a:srgbClr val="2A2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287585" y="3401568"/>
            <a:ext cx="2017715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Inter"/>
              </a:rPr>
              <a:t>₱68,400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287585" y="3904488"/>
            <a:ext cx="201771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Cash Collected</a:t>
            </a:r>
          </a:p>
        </p:txBody>
      </p:sp>
      <p:sp>
        <p:nvSpPr>
          <p:cNvPr id="57" name="Rectangle 56"/>
          <p:cNvSpPr/>
          <p:nvPr/>
        </p:nvSpPr>
        <p:spPr>
          <a:xfrm>
            <a:off x="9396740" y="3337560"/>
            <a:ext cx="2109155" cy="914400"/>
          </a:xfrm>
          <a:prstGeom prst="rect">
            <a:avLst/>
          </a:prstGeom>
          <a:solidFill>
            <a:srgbClr val="181818"/>
          </a:solidFill>
          <a:ln w="9525">
            <a:solidFill>
              <a:srgbClr val="2A2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488180" y="3401568"/>
            <a:ext cx="2017715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Inter"/>
              </a:rPr>
              <a:t>5/6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488180" y="3904488"/>
            <a:ext cx="201771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Drivers Active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94360" y="4416551"/>
            <a:ext cx="2127443" cy="347472"/>
          </a:xfrm>
          <a:prstGeom prst="rect">
            <a:avLst/>
          </a:prstGeom>
          <a:solidFill>
            <a:srgbClr val="1B1B1B"/>
          </a:solidFill>
          <a:ln w="9525">
            <a:solidFill>
              <a:srgbClr val="2A2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667512" y="4453128"/>
            <a:ext cx="206343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📊 Executive Dashboard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794955" y="4416551"/>
            <a:ext cx="2127443" cy="347472"/>
          </a:xfrm>
          <a:prstGeom prst="rect">
            <a:avLst/>
          </a:prstGeom>
          <a:solidFill>
            <a:srgbClr val="1B1B1B"/>
          </a:solidFill>
          <a:ln w="9525">
            <a:solidFill>
              <a:srgbClr val="2A2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2868107" y="4453128"/>
            <a:ext cx="206343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📦 Inventory Ins &amp; Outs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995550" y="4416551"/>
            <a:ext cx="2127443" cy="347472"/>
          </a:xfrm>
          <a:prstGeom prst="rect">
            <a:avLst/>
          </a:prstGeom>
          <a:solidFill>
            <a:srgbClr val="1B1B1B"/>
          </a:solidFill>
          <a:ln w="9525">
            <a:solidFill>
              <a:srgbClr val="2A2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5068702" y="4453128"/>
            <a:ext cx="206343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🚚 Delivery Coordination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196145" y="4416551"/>
            <a:ext cx="2127443" cy="347472"/>
          </a:xfrm>
          <a:prstGeom prst="rect">
            <a:avLst/>
          </a:prstGeom>
          <a:solidFill>
            <a:srgbClr val="1B1B1B"/>
          </a:solidFill>
          <a:ln w="9525">
            <a:solidFill>
              <a:srgbClr val="2A2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7269297" y="4453128"/>
            <a:ext cx="206343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💰 Cash Reconciliation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9396740" y="4416551"/>
            <a:ext cx="2127443" cy="347472"/>
          </a:xfrm>
          <a:prstGeom prst="rect">
            <a:avLst/>
          </a:prstGeom>
          <a:solidFill>
            <a:srgbClr val="1B1B1B"/>
          </a:solidFill>
          <a:ln w="9525">
            <a:solidFill>
              <a:srgbClr val="2A2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9469892" y="4453128"/>
            <a:ext cx="2063435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📜 DOE Compliance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94360" y="4910328"/>
            <a:ext cx="11002975" cy="1783080"/>
          </a:xfrm>
          <a:prstGeom prst="rect">
            <a:avLst/>
          </a:prstGeom>
          <a:solidFill>
            <a:srgbClr val="151515"/>
          </a:solidFill>
          <a:ln w="9525">
            <a:solidFill>
              <a:srgbClr val="202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94360" y="5257800"/>
            <a:ext cx="1100297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353535"/>
                </a:solidFill>
                <a:latin typeface="Inter"/>
              </a:rPr>
              <a:t>[ Real-time dashboard view ]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11480" y="6400800"/>
            <a:ext cx="113687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555555"/>
                </a:solidFill>
                <a:latin typeface="Inter"/>
              </a:rPr>
              <a:t>Live demo available at  lpg-demo.dev.apps.symph.co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cxnSp>
        <p:nvCxnSpPr>
          <p:cNvPr id="2" name="Connector 1"/>
          <p:cNvCxnSpPr/>
          <p:nvPr/>
        </p:nvCxnSpPr>
        <p:spPr>
          <a:xfrm>
            <a:off x="0" y="5486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 2"/>
          <p:cNvCxnSpPr/>
          <p:nvPr/>
        </p:nvCxnSpPr>
        <p:spPr>
          <a:xfrm>
            <a:off x="0" y="10972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0" y="16459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0" y="21945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0" y="27432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0" y="32918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0" y="38404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0" y="43891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0" y="49377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0" y="54864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0" y="60350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0" y="65836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486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10972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16459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21945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27432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32918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38404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3891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9377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54864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60350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65836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71323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76809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82296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87782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93268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98755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104241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109728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115214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120700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0" y="0"/>
            <a:ext cx="50292" cy="68580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412480" y="274320"/>
            <a:ext cx="4114800" cy="6217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0" b="1" i="0">
                <a:solidFill>
                  <a:srgbClr val="181818"/>
                </a:solidFill>
                <a:latin typeface="Inter"/>
              </a:rPr>
              <a:t>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505895" y="164592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05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292608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HOW IT WORKS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" y="777240"/>
            <a:ext cx="7315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 i="0">
                <a:solidFill>
                  <a:srgbClr val="FFFFFF"/>
                </a:solidFill>
                <a:latin typeface="Inter"/>
              </a:rPr>
              <a:t>Idea to shipped product.
4–6 weeks.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11480" y="2743200"/>
            <a:ext cx="2750743" cy="356616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11480" y="2743200"/>
            <a:ext cx="2750743" cy="502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48640" y="2907792"/>
            <a:ext cx="6400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Inter"/>
              </a:rPr>
              <a:t>01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48640" y="3566160"/>
            <a:ext cx="25678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Inter"/>
              </a:rPr>
              <a:t>DISCOVERY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4041648"/>
            <a:ext cx="1234440" cy="246888"/>
          </a:xfrm>
          <a:prstGeom prst="rect">
            <a:avLst/>
          </a:prstGeom>
          <a:solidFill>
            <a:srgbClr val="1E1E1E"/>
          </a:solidFill>
          <a:ln w="9525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594360" y="4069080"/>
            <a:ext cx="1143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888888"/>
                </a:solidFill>
                <a:latin typeface="Inter"/>
              </a:rPr>
              <a:t>48 HRS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48640" y="4462272"/>
            <a:ext cx="2567863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Market research
Competitor analysis
User personas
Product brief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052495" y="4160520"/>
            <a:ext cx="228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888888"/>
                </a:solidFill>
                <a:latin typeface="Inter"/>
              </a:rPr>
              <a:t>→</a:t>
            </a:r>
          </a:p>
        </p:txBody>
      </p:sp>
      <p:sp>
        <p:nvSpPr>
          <p:cNvPr id="49" name="Rectangle 48"/>
          <p:cNvSpPr/>
          <p:nvPr/>
        </p:nvSpPr>
        <p:spPr>
          <a:xfrm>
            <a:off x="3253663" y="2743200"/>
            <a:ext cx="2750743" cy="356616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3253663" y="2743200"/>
            <a:ext cx="2750743" cy="502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3390823" y="2907792"/>
            <a:ext cx="6400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Inter"/>
              </a:rPr>
              <a:t>02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390823" y="3566160"/>
            <a:ext cx="25678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Inter"/>
              </a:rPr>
              <a:t>DESIGN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390823" y="4041648"/>
            <a:ext cx="1234440" cy="246888"/>
          </a:xfrm>
          <a:prstGeom prst="rect">
            <a:avLst/>
          </a:prstGeom>
          <a:solidFill>
            <a:srgbClr val="1E1E1E"/>
          </a:solidFill>
          <a:ln w="9525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3436543" y="4069080"/>
            <a:ext cx="1143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888888"/>
                </a:solidFill>
                <a:latin typeface="Inter"/>
              </a:rPr>
              <a:t>1 WEEK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390823" y="4462272"/>
            <a:ext cx="2567863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Brand identity
UI/UX screens
Design system
Prototype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894679" y="4160520"/>
            <a:ext cx="228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888888"/>
                </a:solidFill>
                <a:latin typeface="Inter"/>
              </a:rPr>
              <a:t>→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095847" y="2743200"/>
            <a:ext cx="2750743" cy="356616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6095847" y="2743200"/>
            <a:ext cx="2750743" cy="502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233007" y="2907792"/>
            <a:ext cx="6400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Inter"/>
              </a:rPr>
              <a:t>03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233007" y="3566160"/>
            <a:ext cx="25678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Inter"/>
              </a:rPr>
              <a:t>BUILD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233007" y="4041648"/>
            <a:ext cx="1234440" cy="246888"/>
          </a:xfrm>
          <a:prstGeom prst="rect">
            <a:avLst/>
          </a:prstGeom>
          <a:solidFill>
            <a:srgbClr val="1E1E1E"/>
          </a:solidFill>
          <a:ln w="9525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278727" y="4069080"/>
            <a:ext cx="1143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888888"/>
                </a:solidFill>
                <a:latin typeface="Inter"/>
              </a:rPr>
              <a:t>2–4 WEEKS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233007" y="4462272"/>
            <a:ext cx="2567863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Frontend + Backend
Auth + Database
Integrations
Testing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736863" y="4160520"/>
            <a:ext cx="228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888888"/>
                </a:solidFill>
                <a:latin typeface="Inter"/>
              </a:rPr>
              <a:t>→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938031" y="2743200"/>
            <a:ext cx="2750743" cy="3566160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8938031" y="2743200"/>
            <a:ext cx="2750743" cy="5029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9075191" y="2907792"/>
            <a:ext cx="6400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Inter"/>
              </a:rPr>
              <a:t>04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075191" y="3566160"/>
            <a:ext cx="2567863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Inter"/>
              </a:rPr>
              <a:t>LAUNCH</a:t>
            </a:r>
          </a:p>
        </p:txBody>
      </p:sp>
      <p:sp>
        <p:nvSpPr>
          <p:cNvPr id="69" name="Rectangle 68"/>
          <p:cNvSpPr/>
          <p:nvPr/>
        </p:nvSpPr>
        <p:spPr>
          <a:xfrm>
            <a:off x="9075191" y="4041648"/>
            <a:ext cx="1234440" cy="246888"/>
          </a:xfrm>
          <a:prstGeom prst="rect">
            <a:avLst/>
          </a:prstGeom>
          <a:solidFill>
            <a:srgbClr val="1E1E1E"/>
          </a:solidFill>
          <a:ln w="9525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9120911" y="4069080"/>
            <a:ext cx="1143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888888"/>
                </a:solidFill>
                <a:latin typeface="Inter"/>
              </a:rPr>
              <a:t>ONGOING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075191" y="4462272"/>
            <a:ext cx="2567863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Deployment
QA + Fixes
Marketing assets
Your team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11480" y="6400800"/>
            <a:ext cx="113687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555555"/>
                </a:solidFill>
                <a:latin typeface="Inter"/>
              </a:rPr>
              <a:t>Every phase includes a review and approval before we move forward. You're never locked 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cxnSp>
        <p:nvCxnSpPr>
          <p:cNvPr id="2" name="Connector 1"/>
          <p:cNvCxnSpPr/>
          <p:nvPr/>
        </p:nvCxnSpPr>
        <p:spPr>
          <a:xfrm>
            <a:off x="0" y="5486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 2"/>
          <p:cNvCxnSpPr/>
          <p:nvPr/>
        </p:nvCxnSpPr>
        <p:spPr>
          <a:xfrm>
            <a:off x="0" y="10972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0" y="16459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0" y="21945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0" y="27432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0" y="32918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0" y="38404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0" y="43891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0" y="49377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0" y="54864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0" y="60350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0" y="65836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486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10972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16459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21945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27432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32918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38404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3891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9377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54864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60350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65836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71323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76809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82296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87782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93268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98755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104241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109728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115214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120700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0" y="0"/>
            <a:ext cx="50292" cy="68580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11505895" y="164592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06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1480" y="292608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THE DIFFERENCE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777240"/>
            <a:ext cx="7315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 i="0">
                <a:solidFill>
                  <a:srgbClr val="FFFFFF"/>
                </a:solidFill>
                <a:latin typeface="Inter"/>
              </a:rPr>
              <a:t>Not a vendor.
An engineering partner.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11480" y="2377440"/>
            <a:ext cx="11795760" cy="393192"/>
          </a:xfrm>
          <a:prstGeom prst="rect">
            <a:avLst/>
          </a:prstGeom>
          <a:solidFill>
            <a:srgbClr val="1A1A1A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8549640" y="2377440"/>
            <a:ext cx="3657600" cy="393192"/>
          </a:xfrm>
          <a:prstGeom prst="rect">
            <a:avLst/>
          </a:prstGeom>
          <a:solidFill>
            <a:srgbClr val="1E1E1E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3520440" y="2450592"/>
            <a:ext cx="237744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88888"/>
                </a:solidFill>
                <a:latin typeface="Inter"/>
              </a:rPr>
              <a:t>Freelancer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897880" y="2450592"/>
            <a:ext cx="27432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88888"/>
                </a:solidFill>
                <a:latin typeface="Inter"/>
              </a:rPr>
              <a:t>Software Vendor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641080" y="2450592"/>
            <a:ext cx="3657600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Inter"/>
              </a:rPr>
              <a:t>Symph Agency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11480" y="2770632"/>
            <a:ext cx="11795760" cy="393192"/>
          </a:xfrm>
          <a:prstGeom prst="rect">
            <a:avLst/>
          </a:prstGeom>
          <a:solidFill>
            <a:srgbClr val="131313"/>
          </a:solidFill>
          <a:ln w="9525">
            <a:solidFill>
              <a:srgbClr val="1E1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8549640" y="2770632"/>
            <a:ext cx="3657600" cy="393192"/>
          </a:xfrm>
          <a:prstGeom prst="rect">
            <a:avLst/>
          </a:prstGeom>
          <a:solidFill>
            <a:srgbClr val="181818"/>
          </a:solidFill>
          <a:ln w="9525"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02920" y="2843784"/>
            <a:ext cx="290779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Experienced team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520440" y="2843784"/>
            <a:ext cx="226771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❓ Maybe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897880" y="2843784"/>
            <a:ext cx="26334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✅ Yes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641080" y="2843784"/>
            <a:ext cx="35478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Inter"/>
              </a:rPr>
              <a:t>✅ 16 Years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11480" y="3163824"/>
            <a:ext cx="11795760" cy="393192"/>
          </a:xfrm>
          <a:prstGeom prst="rect">
            <a:avLst/>
          </a:prstGeom>
          <a:solidFill>
            <a:srgbClr val="111111"/>
          </a:solidFill>
          <a:ln w="9525">
            <a:solidFill>
              <a:srgbClr val="1E1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8549640" y="3163824"/>
            <a:ext cx="3657600" cy="393192"/>
          </a:xfrm>
          <a:prstGeom prst="rect">
            <a:avLst/>
          </a:prstGeom>
          <a:solidFill>
            <a:srgbClr val="181818"/>
          </a:solidFill>
          <a:ln w="9525"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502920" y="3236976"/>
            <a:ext cx="290779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Full pipeline (research → code)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520440" y="3236976"/>
            <a:ext cx="226771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❌ No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97880" y="3236976"/>
            <a:ext cx="26334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❌ No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641080" y="3236976"/>
            <a:ext cx="35478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Inter"/>
              </a:rPr>
              <a:t>✅ Yes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11480" y="3557016"/>
            <a:ext cx="11795760" cy="393192"/>
          </a:xfrm>
          <a:prstGeom prst="rect">
            <a:avLst/>
          </a:prstGeom>
          <a:solidFill>
            <a:srgbClr val="131313"/>
          </a:solidFill>
          <a:ln w="9525">
            <a:solidFill>
              <a:srgbClr val="1E1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8549640" y="3557016"/>
            <a:ext cx="3657600" cy="393192"/>
          </a:xfrm>
          <a:prstGeom prst="rect">
            <a:avLst/>
          </a:prstGeom>
          <a:solidFill>
            <a:srgbClr val="181818"/>
          </a:solidFill>
          <a:ln w="9525"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502920" y="3630168"/>
            <a:ext cx="290779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Post-launch support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20440" y="3630168"/>
            <a:ext cx="226771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❌ Gone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897880" y="3630168"/>
            <a:ext cx="26334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💸 Extra cost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641080" y="3630168"/>
            <a:ext cx="35478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Inter"/>
              </a:rPr>
              <a:t>✅ Included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11480" y="3950208"/>
            <a:ext cx="11795760" cy="393192"/>
          </a:xfrm>
          <a:prstGeom prst="rect">
            <a:avLst/>
          </a:prstGeom>
          <a:solidFill>
            <a:srgbClr val="111111"/>
          </a:solidFill>
          <a:ln w="9525">
            <a:solidFill>
              <a:srgbClr val="1E1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8549640" y="3950208"/>
            <a:ext cx="3657600" cy="393192"/>
          </a:xfrm>
          <a:prstGeom prst="rect">
            <a:avLst/>
          </a:prstGeom>
          <a:solidFill>
            <a:srgbClr val="181818"/>
          </a:solidFill>
          <a:ln w="9525"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502920" y="4023360"/>
            <a:ext cx="290779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You own the code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20440" y="4023360"/>
            <a:ext cx="226771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✅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897880" y="4023360"/>
            <a:ext cx="26334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❌ License only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641080" y="4023360"/>
            <a:ext cx="35478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Inter"/>
              </a:rPr>
              <a:t>✅ Yes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11480" y="4343400"/>
            <a:ext cx="11795760" cy="393192"/>
          </a:xfrm>
          <a:prstGeom prst="rect">
            <a:avLst/>
          </a:prstGeom>
          <a:solidFill>
            <a:srgbClr val="131313"/>
          </a:solidFill>
          <a:ln w="9525">
            <a:solidFill>
              <a:srgbClr val="1E1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8549640" y="4343400"/>
            <a:ext cx="3657600" cy="393192"/>
          </a:xfrm>
          <a:prstGeom prst="rect">
            <a:avLst/>
          </a:prstGeom>
          <a:solidFill>
            <a:srgbClr val="181818"/>
          </a:solidFill>
          <a:ln w="9525"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02920" y="4416552"/>
            <a:ext cx="290779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Understands your industry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520440" y="4416552"/>
            <a:ext cx="226771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❓ Maybe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897880" y="4416552"/>
            <a:ext cx="26334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❌ Generic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641080" y="4416552"/>
            <a:ext cx="35478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Inter"/>
              </a:rPr>
              <a:t>✅ Deep research</a:t>
            </a:r>
          </a:p>
        </p:txBody>
      </p:sp>
      <p:sp>
        <p:nvSpPr>
          <p:cNvPr id="75" name="Rectangle 74"/>
          <p:cNvSpPr/>
          <p:nvPr/>
        </p:nvSpPr>
        <p:spPr>
          <a:xfrm>
            <a:off x="411480" y="4736592"/>
            <a:ext cx="11795760" cy="393192"/>
          </a:xfrm>
          <a:prstGeom prst="rect">
            <a:avLst/>
          </a:prstGeom>
          <a:solidFill>
            <a:srgbClr val="111111"/>
          </a:solidFill>
          <a:ln w="9525">
            <a:solidFill>
              <a:srgbClr val="1E1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8549640" y="4736592"/>
            <a:ext cx="3657600" cy="393192"/>
          </a:xfrm>
          <a:prstGeom prst="rect">
            <a:avLst/>
          </a:prstGeom>
          <a:solidFill>
            <a:srgbClr val="181818"/>
          </a:solidFill>
          <a:ln w="9525"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502920" y="4809744"/>
            <a:ext cx="290779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Speed to market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520440" y="4809744"/>
            <a:ext cx="226771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🐢 Slow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897880" y="4809744"/>
            <a:ext cx="26334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🐢 Slow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8641080" y="4809744"/>
            <a:ext cx="35478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Inter"/>
              </a:rPr>
              <a:t>🚀 4–6 weeks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11480" y="5129784"/>
            <a:ext cx="11795760" cy="393192"/>
          </a:xfrm>
          <a:prstGeom prst="rect">
            <a:avLst/>
          </a:prstGeom>
          <a:solidFill>
            <a:srgbClr val="131313"/>
          </a:solidFill>
          <a:ln w="9525">
            <a:solidFill>
              <a:srgbClr val="1E1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8549640" y="5129784"/>
            <a:ext cx="3657600" cy="393192"/>
          </a:xfrm>
          <a:prstGeom prst="rect">
            <a:avLst/>
          </a:prstGeom>
          <a:solidFill>
            <a:srgbClr val="181818"/>
          </a:solidFill>
          <a:ln w="9525">
            <a:solidFill>
              <a:srgbClr val="28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02920" y="5202936"/>
            <a:ext cx="290779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FFFFF"/>
                </a:solidFill>
                <a:latin typeface="Inter"/>
              </a:rPr>
              <a:t>Price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520440" y="5202936"/>
            <a:ext cx="226771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Low (unreliable)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897880" y="5202936"/>
            <a:ext cx="26334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High ($$$)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641080" y="5202936"/>
            <a:ext cx="3547872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FFFFF"/>
                </a:solidFill>
                <a:latin typeface="Inter"/>
              </a:rPr>
              <a:t>Startup price, agency quality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cxnSp>
        <p:nvCxnSpPr>
          <p:cNvPr id="2" name="Connector 1"/>
          <p:cNvCxnSpPr/>
          <p:nvPr/>
        </p:nvCxnSpPr>
        <p:spPr>
          <a:xfrm>
            <a:off x="0" y="5486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 2"/>
          <p:cNvCxnSpPr/>
          <p:nvPr/>
        </p:nvCxnSpPr>
        <p:spPr>
          <a:xfrm>
            <a:off x="0" y="10972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0" y="16459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0" y="21945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0" y="27432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0" y="32918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0" y="38404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0" y="43891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0" y="49377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0" y="54864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0" y="60350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0" y="65836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486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10972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16459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21945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27432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32918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38404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3891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9377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54864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60350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65836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71323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76809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82296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87782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93268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98755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104241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109728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115214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120700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0" y="0"/>
            <a:ext cx="50292" cy="68580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412480" y="274320"/>
            <a:ext cx="4114800" cy="6217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0" b="1" i="0">
                <a:solidFill>
                  <a:srgbClr val="181818"/>
                </a:solidFill>
                <a:latin typeface="Inter"/>
              </a:rPr>
              <a:t>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505895" y="164592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07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292608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PROOF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" y="777240"/>
            <a:ext cx="7315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Inter"/>
              </a:rPr>
              <a:t>50+ products shipped.
Real. Live. Working.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11480" y="2606040"/>
            <a:ext cx="3698138" cy="1664208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11480" y="2606040"/>
            <a:ext cx="3698138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48640" y="2734056"/>
            <a:ext cx="351525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Inter"/>
              </a:rPr>
              <a:t>ReadStreak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48640" y="3154680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CCCCCC"/>
                </a:solidFill>
                <a:latin typeface="Inter"/>
              </a:rPr>
              <a:t>Reading accountability app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3502152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500+ active users · ₱299/mo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8640" y="3904488"/>
            <a:ext cx="351525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555555"/>
                </a:solidFill>
                <a:latin typeface="Inter"/>
              </a:rPr>
              <a:t>readstreak.app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201058" y="2606040"/>
            <a:ext cx="3698138" cy="1664208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4201058" y="2606040"/>
            <a:ext cx="3698138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4338218" y="2734056"/>
            <a:ext cx="351525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Inter"/>
              </a:rPr>
              <a:t>Tuitio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338218" y="3154680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CCCCCC"/>
                </a:solidFill>
                <a:latin typeface="Inter"/>
              </a:rPr>
              <a:t>Tuition tracker for Filipino families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338218" y="3502152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Firebase + Next.js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338218" y="3904488"/>
            <a:ext cx="351525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555555"/>
                </a:solidFill>
                <a:latin typeface="Inter"/>
              </a:rPr>
              <a:t>tuitio.symph.co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990636" y="2606040"/>
            <a:ext cx="3698138" cy="1664208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7990636" y="2606040"/>
            <a:ext cx="3698138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127796" y="2734056"/>
            <a:ext cx="351525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Inter"/>
              </a:rPr>
              <a:t>DinQ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127796" y="3154680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CCCCCC"/>
                </a:solidFill>
                <a:latin typeface="Inter"/>
              </a:rPr>
              <a:t>Sports court booking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127796" y="3502152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Badminton, pickleball · Real-time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127796" y="3904488"/>
            <a:ext cx="351525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555555"/>
                </a:solidFill>
                <a:latin typeface="Inter"/>
              </a:rPr>
              <a:t>dinq.dev.apps.symph.co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11480" y="4379976"/>
            <a:ext cx="3698138" cy="1664208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411480" y="4379976"/>
            <a:ext cx="3698138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48640" y="4507992"/>
            <a:ext cx="351525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Inter"/>
              </a:rPr>
              <a:t>Tiangge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48640" y="4928616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CCCCCC"/>
                </a:solidFill>
                <a:latin typeface="Inter"/>
              </a:rPr>
              <a:t>Local marketplace &amp; community events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48640" y="5276088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Google Maps integrated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48640" y="5678424"/>
            <a:ext cx="351525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555555"/>
                </a:solidFill>
                <a:latin typeface="Inter"/>
              </a:rPr>
              <a:t>tiangge.dev.apps.symph.co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201058" y="4379976"/>
            <a:ext cx="3698138" cy="1664208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4201058" y="4379976"/>
            <a:ext cx="3698138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4338218" y="4507992"/>
            <a:ext cx="351525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Inter"/>
              </a:rPr>
              <a:t>WanderKit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338218" y="4928616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CCCCCC"/>
                </a:solidFill>
                <a:latin typeface="Inter"/>
              </a:rPr>
              <a:t>Travel planning &amp; expense tracker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338218" y="5276088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World clock, currency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338218" y="5678424"/>
            <a:ext cx="351525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555555"/>
                </a:solidFill>
                <a:latin typeface="Inter"/>
              </a:rPr>
              <a:t>wanderkit.dev.apps.symph.co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990636" y="4379976"/>
            <a:ext cx="3698138" cy="1664208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7990636" y="4379976"/>
            <a:ext cx="3698138" cy="45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8127796" y="4507992"/>
            <a:ext cx="351525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Inter"/>
              </a:rPr>
              <a:t>PawChart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127796" y="4928616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CCCCCC"/>
                </a:solidFill>
                <a:latin typeface="Inter"/>
              </a:rPr>
              <a:t>Pet medical records &amp; teleconsultation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127796" y="5276088"/>
            <a:ext cx="351525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888888"/>
                </a:solidFill>
                <a:latin typeface="Inter"/>
              </a:rPr>
              <a:t>QR pet ID cards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127796" y="5678424"/>
            <a:ext cx="351525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555555"/>
                </a:solidFill>
                <a:latin typeface="Inter"/>
              </a:rPr>
              <a:t>pawchart.dev.apps.symph.co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11480" y="6400800"/>
            <a:ext cx="113687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555555"/>
                </a:solidFill>
                <a:latin typeface="Inter"/>
              </a:rPr>
              <a:t>Every product in this portfolio went through the same pipeline you'll experience.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cxnSp>
        <p:nvCxnSpPr>
          <p:cNvPr id="2" name="Connector 1"/>
          <p:cNvCxnSpPr/>
          <p:nvPr/>
        </p:nvCxnSpPr>
        <p:spPr>
          <a:xfrm>
            <a:off x="0" y="5486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 2"/>
          <p:cNvCxnSpPr/>
          <p:nvPr/>
        </p:nvCxnSpPr>
        <p:spPr>
          <a:xfrm>
            <a:off x="0" y="10972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0" y="16459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0" y="21945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0" y="27432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0" y="32918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0" y="38404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0" y="43891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0" y="49377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0" y="54864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0" y="60350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0" y="65836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486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10972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16459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21945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27432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32918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38404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3891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9377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54864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60350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65836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71323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76809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82296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87782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93268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98755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104241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109728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115214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120700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0" y="0"/>
            <a:ext cx="50292" cy="68580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412480" y="274320"/>
            <a:ext cx="4114800" cy="6217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0" b="1" i="0">
                <a:solidFill>
                  <a:srgbClr val="181818"/>
                </a:solidFill>
                <a:latin typeface="Inter"/>
              </a:rPr>
              <a:t>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505895" y="164592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08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292608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THE OFFER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" y="777240"/>
            <a:ext cx="7315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Inter"/>
              </a:rPr>
              <a:t>Start for free.
Zero risk.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11480" y="2212848"/>
            <a:ext cx="4206240" cy="475488"/>
          </a:xfrm>
          <a:prstGeom prst="rect">
            <a:avLst/>
          </a:prstGeom>
          <a:solidFill>
            <a:srgbClr val="1A1A1A"/>
          </a:solidFill>
          <a:ln w="9525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66928" y="2286000"/>
            <a:ext cx="3931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Inter"/>
              </a:rPr>
              <a:t>FREE DISCOVERY SESSION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1480" y="2852928"/>
            <a:ext cx="10972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CCCCCC"/>
                </a:solidFill>
                <a:latin typeface="Inter"/>
              </a:rPr>
              <a:t>Tell us what you need to build. In 48 hours, we'll send you: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11480" y="3447288"/>
            <a:ext cx="50292" cy="256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594360" y="3401568"/>
            <a:ext cx="10972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Inter"/>
              </a:rPr>
              <a:t>✅  Market research report — opportunity size, trends, benchmarks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11480" y="3840480"/>
            <a:ext cx="50292" cy="256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94360" y="3794760"/>
            <a:ext cx="10972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Inter"/>
              </a:rPr>
              <a:t>✅  Competitor landscape — who's doing this and how you beat them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11480" y="4233672"/>
            <a:ext cx="50292" cy="256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94360" y="4187952"/>
            <a:ext cx="10972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Inter"/>
              </a:rPr>
              <a:t>✅  User persona analysis — exactly who you're building for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11480" y="4626864"/>
            <a:ext cx="50292" cy="256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94360" y="4581144"/>
            <a:ext cx="10972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Inter"/>
              </a:rPr>
              <a:t>✅  Custom product brief — recommended scope, features, tech stack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11480" y="5020056"/>
            <a:ext cx="50292" cy="256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594360" y="4974336"/>
            <a:ext cx="10972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FFFF"/>
                </a:solidFill>
                <a:latin typeface="Inter"/>
              </a:rPr>
              <a:t>✅  Build timeline &amp; investment estimate — no surprises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11480" y="5468112"/>
            <a:ext cx="11368735" cy="16459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411480" y="5577840"/>
            <a:ext cx="11368735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888888"/>
                </a:solidFill>
                <a:latin typeface="Inter"/>
              </a:rPr>
              <a:t>Zero cost.  Zero commitment.  If you love what we find — we build.
If not — you walk away with research worth more than most consultants charge.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/>
      <p:cxnSp>
        <p:nvCxnSpPr>
          <p:cNvPr id="2" name="Connector 1"/>
          <p:cNvCxnSpPr/>
          <p:nvPr/>
        </p:nvCxnSpPr>
        <p:spPr>
          <a:xfrm>
            <a:off x="0" y="5486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 2"/>
          <p:cNvCxnSpPr/>
          <p:nvPr/>
        </p:nvCxnSpPr>
        <p:spPr>
          <a:xfrm>
            <a:off x="0" y="10972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0" y="16459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>
            <a:off x="0" y="21945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0" y="27432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>
            <a:off x="0" y="32918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 7"/>
          <p:cNvCxnSpPr/>
          <p:nvPr/>
        </p:nvCxnSpPr>
        <p:spPr>
          <a:xfrm>
            <a:off x="0" y="38404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0" y="438912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0" y="493776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0" y="548640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0" y="603504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0" y="6583680"/>
            <a:ext cx="12191695" cy="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486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10972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16459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21945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27432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32918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38404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3891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9377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54864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60350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>
            <a:off x="65836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71323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76809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>
            <a:off x="82296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>
            <a:off x="87782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>
            <a:off x="93268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987552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>
            <a:off x="1042416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1097280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1152144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12070080" y="0"/>
            <a:ext cx="0" cy="6858000"/>
          </a:xfrm>
          <a:prstGeom prst="line">
            <a:avLst/>
          </a:prstGeom>
          <a:ln w="3810">
            <a:solidFill>
              <a:srgbClr val="18223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0" y="0"/>
            <a:ext cx="50292" cy="6858000"/>
          </a:xfrm>
          <a:prstGeom prst="rect">
            <a:avLst/>
          </a:prstGeom>
          <a:solidFill>
            <a:srgbClr val="28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412480" y="274320"/>
            <a:ext cx="4114800" cy="6217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0" b="1" i="0">
                <a:solidFill>
                  <a:srgbClr val="181818"/>
                </a:solidFill>
                <a:latin typeface="Inter"/>
              </a:rPr>
              <a:t>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505895" y="164592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8888"/>
                </a:solidFill>
                <a:latin typeface="Inter"/>
              </a:rPr>
              <a:t>09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292608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888888"/>
                </a:solidFill>
                <a:latin typeface="Inter"/>
              </a:rPr>
              <a:t>NEXT STEPS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" y="777240"/>
            <a:ext cx="7315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Inter"/>
              </a:rPr>
              <a:t>Let's build something
this week.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11480" y="2788920"/>
            <a:ext cx="5547207" cy="1664208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48640" y="2880360"/>
            <a:ext cx="457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Inter"/>
              </a:rPr>
              <a:t>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24712" y="2926080"/>
            <a:ext cx="4769967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FFFFFF"/>
                </a:solidFill>
                <a:latin typeface="Inter"/>
              </a:rPr>
              <a:t>Fill out the Discovery Intake Form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24712" y="3429000"/>
            <a:ext cx="4769967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Takes 5 minutes.
agency.symph.co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095847" y="2788920"/>
            <a:ext cx="5547207" cy="1664208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233007" y="2880360"/>
            <a:ext cx="457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Inter"/>
              </a:rPr>
              <a:t>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809079" y="2926080"/>
            <a:ext cx="4769967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FFFFFF"/>
                </a:solidFill>
                <a:latin typeface="Inter"/>
              </a:rPr>
              <a:t>We run your Discovery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809079" y="3429000"/>
            <a:ext cx="4769967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Market research, user analysis, product brief.
48 hours, delivered to your inbox.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11480" y="4562856"/>
            <a:ext cx="5547207" cy="1664208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48640" y="4654296"/>
            <a:ext cx="457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Inter"/>
              </a:rPr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124712" y="4700016"/>
            <a:ext cx="4769967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FFFFFF"/>
                </a:solidFill>
                <a:latin typeface="Inter"/>
              </a:rPr>
              <a:t>Review call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124712" y="5202936"/>
            <a:ext cx="4769967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We walk you through the findings.
You decide: build or walk away. No pressure.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095847" y="4562856"/>
            <a:ext cx="5547207" cy="1664208"/>
          </a:xfrm>
          <a:prstGeom prst="rect">
            <a:avLst/>
          </a:prstGeom>
          <a:solidFill>
            <a:srgbClr val="131313"/>
          </a:solidFill>
          <a:ln w="9525">
            <a:solidFill>
              <a:srgbClr val="2222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233007" y="4654296"/>
            <a:ext cx="457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Inter"/>
              </a:rPr>
              <a:t>4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809079" y="4700016"/>
            <a:ext cx="4769967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FFFFFF"/>
                </a:solidFill>
                <a:latin typeface="Inter"/>
              </a:rPr>
              <a:t>Kickoff (if you're in)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809079" y="5202936"/>
            <a:ext cx="4769967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888888"/>
                </a:solidFill>
                <a:latin typeface="Inter"/>
              </a:rPr>
              <a:t>We start the same week.
First design previews in 7 days.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11480" y="6263640"/>
            <a:ext cx="11368735" cy="457200"/>
          </a:xfrm>
          <a:prstGeom prst="rect">
            <a:avLst/>
          </a:prstGeom>
          <a:solidFill>
            <a:srgbClr val="151515"/>
          </a:solidFill>
          <a:ln w="9525">
            <a:solidFill>
              <a:srgbClr val="3333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888888"/>
                </a:solidFill>
                <a:latin typeface="Inter"/>
              </a:rPr>
              <a:t>Lyra Grace  •  Product Growth Lead  •  Symph Agency  •  agency.symph.co  •  lyra.gemparo@symph.co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