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12188952" cy="54864"/>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914400" y="1371600"/>
            <a:ext cx="10332720" cy="822960"/>
          </a:xfrm>
          <a:prstGeom prst="rect">
            <a:avLst/>
          </a:prstGeom>
          <a:noFill/>
        </p:spPr>
        <p:txBody>
          <a:bodyPr wrap="square">
            <a:spAutoFit/>
          </a:bodyPr>
          <a:lstStyle/>
          <a:p>
            <a:pPr algn="ctr"/>
            <a:r>
              <a:rPr sz="4000" b="1">
                <a:solidFill>
                  <a:srgbClr val="FFFFFF"/>
                </a:solidFill>
                <a:latin typeface="Calibri"/>
              </a:rPr>
              <a:t>THE AGENCY</a:t>
            </a:r>
          </a:p>
        </p:txBody>
      </p:sp>
      <p:sp>
        <p:nvSpPr>
          <p:cNvPr id="4" name="TextBox 3"/>
          <p:cNvSpPr txBox="1"/>
          <p:nvPr/>
        </p:nvSpPr>
        <p:spPr>
          <a:xfrm>
            <a:off x="914400" y="2286000"/>
            <a:ext cx="10332720" cy="502920"/>
          </a:xfrm>
          <a:prstGeom prst="rect">
            <a:avLst/>
          </a:prstGeom>
          <a:noFill/>
        </p:spPr>
        <p:txBody>
          <a:bodyPr wrap="square">
            <a:spAutoFit/>
          </a:bodyPr>
          <a:lstStyle/>
          <a:p>
            <a:pPr algn="ctr"/>
            <a:r>
              <a:rPr sz="1800" b="0">
                <a:solidFill>
                  <a:srgbClr val="888888"/>
                </a:solidFill>
                <a:latin typeface="Calibri"/>
              </a:rPr>
              <a:t>Content Calendar  |  March 3-7, 2026</a:t>
            </a:r>
          </a:p>
        </p:txBody>
      </p:sp>
      <p:sp>
        <p:nvSpPr>
          <p:cNvPr id="5" name="TextBox 4"/>
          <p:cNvSpPr txBox="1"/>
          <p:nvPr/>
        </p:nvSpPr>
        <p:spPr>
          <a:xfrm>
            <a:off x="914400" y="2834640"/>
            <a:ext cx="10332720" cy="411480"/>
          </a:xfrm>
          <a:prstGeom prst="rect">
            <a:avLst/>
          </a:prstGeom>
          <a:noFill/>
        </p:spPr>
        <p:txBody>
          <a:bodyPr wrap="square">
            <a:spAutoFit/>
          </a:bodyPr>
          <a:lstStyle/>
          <a:p>
            <a:pPr algn="ctr"/>
            <a:r>
              <a:rPr sz="1400" b="0">
                <a:solidFill>
                  <a:srgbClr val="FF4E00"/>
                </a:solidFill>
                <a:latin typeface="Calibri"/>
              </a:rPr>
              <a:t>Facebook &amp; Instagram</a:t>
            </a:r>
          </a:p>
        </p:txBody>
      </p:sp>
      <p:sp>
        <p:nvSpPr>
          <p:cNvPr id="6" name="TextBox 5"/>
          <p:cNvSpPr txBox="1"/>
          <p:nvPr/>
        </p:nvSpPr>
        <p:spPr>
          <a:xfrm>
            <a:off x="1828800" y="3474720"/>
            <a:ext cx="8503920" cy="731520"/>
          </a:xfrm>
          <a:prstGeom prst="rect">
            <a:avLst/>
          </a:prstGeom>
          <a:noFill/>
        </p:spPr>
        <p:txBody>
          <a:bodyPr wrap="square">
            <a:spAutoFit/>
          </a:bodyPr>
          <a:lstStyle/>
          <a:p>
            <a:pPr algn="ctr"/>
            <a:r>
              <a:rPr sz="1200" b="0">
                <a:solidFill>
                  <a:srgbClr val="888888"/>
                </a:solidFill>
                <a:latin typeface="Calibri"/>
              </a:rPr>
              <a:t>A/B Pillar Test: Each day has 3 posts with 3 DIFFERENT pillars.
Track engagement per post across the week to find what resonates most.</a:t>
            </a:r>
          </a:p>
        </p:txBody>
      </p:sp>
      <p:sp>
        <p:nvSpPr>
          <p:cNvPr id="7" name="Rectangle 6"/>
          <p:cNvSpPr/>
          <p:nvPr/>
        </p:nvSpPr>
        <p:spPr>
          <a:xfrm>
            <a:off x="1371600" y="4636008"/>
            <a:ext cx="128016" cy="12801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572768" y="4572000"/>
            <a:ext cx="2743200" cy="347472"/>
          </a:xfrm>
          <a:prstGeom prst="rect">
            <a:avLst/>
          </a:prstGeom>
          <a:noFill/>
        </p:spPr>
        <p:txBody>
          <a:bodyPr wrap="square">
            <a:spAutoFit/>
          </a:bodyPr>
          <a:lstStyle/>
          <a:p>
            <a:pPr algn="l"/>
            <a:r>
              <a:rPr sz="1100" b="0">
                <a:solidFill>
                  <a:srgbClr val="FFFFFF"/>
                </a:solidFill>
                <a:latin typeface="Calibri"/>
              </a:rPr>
              <a:t>Useful Knowledge</a:t>
            </a:r>
          </a:p>
        </p:txBody>
      </p:sp>
      <p:sp>
        <p:nvSpPr>
          <p:cNvPr id="9" name="Rectangle 8"/>
          <p:cNvSpPr/>
          <p:nvPr/>
        </p:nvSpPr>
        <p:spPr>
          <a:xfrm>
            <a:off x="4480560" y="4636008"/>
            <a:ext cx="128016" cy="128016"/>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681728" y="4572000"/>
            <a:ext cx="2743200" cy="347472"/>
          </a:xfrm>
          <a:prstGeom prst="rect">
            <a:avLst/>
          </a:prstGeom>
          <a:noFill/>
        </p:spPr>
        <p:txBody>
          <a:bodyPr wrap="square">
            <a:spAutoFit/>
          </a:bodyPr>
          <a:lstStyle/>
          <a:p>
            <a:pPr algn="l"/>
            <a:r>
              <a:rPr sz="1100" b="0">
                <a:solidFill>
                  <a:srgbClr val="FFFFFF"/>
                </a:solidFill>
                <a:latin typeface="Calibri"/>
              </a:rPr>
              <a:t>Thought Leadership</a:t>
            </a:r>
          </a:p>
        </p:txBody>
      </p:sp>
      <p:sp>
        <p:nvSpPr>
          <p:cNvPr id="11" name="Rectangle 10"/>
          <p:cNvSpPr/>
          <p:nvPr/>
        </p:nvSpPr>
        <p:spPr>
          <a:xfrm>
            <a:off x="7589520" y="4636008"/>
            <a:ext cx="128016" cy="128016"/>
          </a:xfrm>
          <a:prstGeom prst="rect">
            <a:avLst/>
          </a:prstGeom>
          <a:solidFill>
            <a:srgbClr val="06D6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90688" y="4572000"/>
            <a:ext cx="2743200" cy="347472"/>
          </a:xfrm>
          <a:prstGeom prst="rect">
            <a:avLst/>
          </a:prstGeom>
          <a:noFill/>
        </p:spPr>
        <p:txBody>
          <a:bodyPr wrap="square">
            <a:spAutoFit/>
          </a:bodyPr>
          <a:lstStyle/>
          <a:p>
            <a:pPr algn="l"/>
            <a:r>
              <a:rPr sz="1100" b="0">
                <a:solidFill>
                  <a:srgbClr val="FFFFFF"/>
                </a:solidFill>
                <a:latin typeface="Calibri"/>
              </a:rPr>
              <a:t>Proof</a:t>
            </a:r>
          </a:p>
        </p:txBody>
      </p:sp>
      <p:sp>
        <p:nvSpPr>
          <p:cNvPr id="13" name="Rectangle 12"/>
          <p:cNvSpPr/>
          <p:nvPr/>
        </p:nvSpPr>
        <p:spPr>
          <a:xfrm>
            <a:off x="1371600" y="5093208"/>
            <a:ext cx="128016" cy="128016"/>
          </a:xfrm>
          <a:prstGeom prst="rect">
            <a:avLst/>
          </a:prstGeom>
          <a:solidFill>
            <a:srgbClr val="FFB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572768" y="5029200"/>
            <a:ext cx="2743200" cy="347472"/>
          </a:xfrm>
          <a:prstGeom prst="rect">
            <a:avLst/>
          </a:prstGeom>
          <a:noFill/>
        </p:spPr>
        <p:txBody>
          <a:bodyPr wrap="square">
            <a:spAutoFit/>
          </a:bodyPr>
          <a:lstStyle/>
          <a:p>
            <a:pPr algn="l"/>
            <a:r>
              <a:rPr sz="1100" b="0">
                <a:solidFill>
                  <a:srgbClr val="FFFFFF"/>
                </a:solidFill>
                <a:latin typeface="Calibri"/>
              </a:rPr>
              <a:t>People / Culture</a:t>
            </a:r>
          </a:p>
        </p:txBody>
      </p:sp>
      <p:sp>
        <p:nvSpPr>
          <p:cNvPr id="15" name="Rectangle 14"/>
          <p:cNvSpPr/>
          <p:nvPr/>
        </p:nvSpPr>
        <p:spPr>
          <a:xfrm>
            <a:off x="4480560" y="5093208"/>
            <a:ext cx="128016" cy="128016"/>
          </a:xfrm>
          <a:prstGeom prst="rect">
            <a:avLst/>
          </a:prstGeom>
          <a:solidFill>
            <a:srgbClr val="A85C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681728" y="5029200"/>
            <a:ext cx="2743200" cy="347472"/>
          </a:xfrm>
          <a:prstGeom prst="rect">
            <a:avLst/>
          </a:prstGeom>
          <a:noFill/>
        </p:spPr>
        <p:txBody>
          <a:bodyPr wrap="square">
            <a:spAutoFit/>
          </a:bodyPr>
          <a:lstStyle/>
          <a:p>
            <a:pPr algn="l"/>
            <a:r>
              <a:rPr sz="1100" b="0">
                <a:solidFill>
                  <a:srgbClr val="FFFFFF"/>
                </a:solidFill>
                <a:latin typeface="Calibri"/>
              </a:rPr>
              <a:t>Honest Lessons</a:t>
            </a:r>
          </a:p>
        </p:txBody>
      </p:sp>
      <p:sp>
        <p:nvSpPr>
          <p:cNvPr id="17" name="Rectangle 16"/>
          <p:cNvSpPr/>
          <p:nvPr/>
        </p:nvSpPr>
        <p:spPr>
          <a:xfrm>
            <a:off x="7589520" y="5093208"/>
            <a:ext cx="128016" cy="128016"/>
          </a:xfrm>
          <a:prstGeom prst="rect">
            <a:avLst/>
          </a:prstGeom>
          <a:solidFill>
            <a:srgbClr val="00CC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90688" y="5029200"/>
            <a:ext cx="2743200" cy="347472"/>
          </a:xfrm>
          <a:prstGeom prst="rect">
            <a:avLst/>
          </a:prstGeom>
          <a:noFill/>
        </p:spPr>
        <p:txBody>
          <a:bodyPr wrap="square">
            <a:spAutoFit/>
          </a:bodyPr>
          <a:lstStyle/>
          <a:p>
            <a:pPr algn="l"/>
            <a:r>
              <a:rPr sz="1100" b="0">
                <a:solidFill>
                  <a:srgbClr val="FFFFFF"/>
                </a:solidFill>
                <a:latin typeface="Calibri"/>
              </a:rPr>
              <a:t>Offer / CTA</a:t>
            </a:r>
          </a:p>
        </p:txBody>
      </p:sp>
      <p:sp>
        <p:nvSpPr>
          <p:cNvPr id="19" name="TextBox 18"/>
          <p:cNvSpPr txBox="1"/>
          <p:nvPr/>
        </p:nvSpPr>
        <p:spPr>
          <a:xfrm>
            <a:off x="914400" y="6309360"/>
            <a:ext cx="10332720" cy="365760"/>
          </a:xfrm>
          <a:prstGeom prst="rect">
            <a:avLst/>
          </a:prstGeom>
          <a:noFill/>
        </p:spPr>
        <p:txBody>
          <a:bodyPr wrap="square">
            <a:spAutoFit/>
          </a:bodyPr>
          <a:lstStyle/>
          <a:p>
            <a:pPr algn="ctr"/>
            <a:r>
              <a:rPr sz="900" b="0">
                <a:solidFill>
                  <a:srgbClr val="888888"/>
                </a:solidFill>
                <a:latin typeface="Calibri"/>
              </a:rPr>
              <a:t>Prepared by ARIA  |  Symph Agency  |  March 2, 2026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A85C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TUESDAY, MARCH 4   |   THE AGENCY</a:t>
            </a:r>
          </a:p>
        </p:txBody>
      </p:sp>
      <p:sp>
        <p:nvSpPr>
          <p:cNvPr id="4" name="Rectangle 3"/>
          <p:cNvSpPr/>
          <p:nvPr/>
        </p:nvSpPr>
        <p:spPr>
          <a:xfrm>
            <a:off x="8778240" y="91440"/>
            <a:ext cx="3200400" cy="310896"/>
          </a:xfrm>
          <a:prstGeom prst="rect">
            <a:avLst/>
          </a:prstGeom>
          <a:solidFill>
            <a:srgbClr val="A85CFF"/>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HONEST LESSONS</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The Partner Who Says No</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A client came to us with wireframes, a spec doc, and an approved budget.
We spent 2 days with their team before touching anything.
Found that 80% of the problem was a process issue, not a software gap.
We recommended a process redesign first.
3 weeks later, 80% of the problem was gone without building anything.
The remaining 20% needed software. We built it in 2 weeks.
A vendor who needed the revenue would have taken the full job.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Quote-style card. Pull quote: "We recommended they not build. Then we helped them build what actually mattered." Symph wordmark at bottom.</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Tuesday, March 4  |  Honest Lessons  |  The Agency by Symph</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4E00"/>
        </a:solidFill>
        <a:effectLst/>
      </p:bgPr>
    </p:bg>
    <p:spTree>
      <p:nvGrpSpPr>
        <p:cNvPr id="1" name=""/>
        <p:cNvGrpSpPr/>
        <p:nvPr/>
      </p:nvGrpSpPr>
      <p:grpSpPr/>
      <p:sp>
        <p:nvSpPr>
          <p:cNvPr id="2" name="TextBox 1"/>
          <p:cNvSpPr txBox="1"/>
          <p:nvPr/>
        </p:nvSpPr>
        <p:spPr>
          <a:xfrm>
            <a:off x="914400" y="2103120"/>
            <a:ext cx="10332720" cy="822960"/>
          </a:xfrm>
          <a:prstGeom prst="rect">
            <a:avLst/>
          </a:prstGeom>
          <a:noFill/>
        </p:spPr>
        <p:txBody>
          <a:bodyPr wrap="square">
            <a:spAutoFit/>
          </a:bodyPr>
          <a:lstStyle/>
          <a:p>
            <a:pPr algn="ctr"/>
            <a:r>
              <a:rPr sz="3800" b="1">
                <a:solidFill>
                  <a:srgbClr val="FFFFFF"/>
                </a:solidFill>
                <a:latin typeface="Calibri"/>
              </a:rPr>
              <a:t>WEDNESDAY, MARCH 5</a:t>
            </a:r>
          </a:p>
        </p:txBody>
      </p:sp>
      <p:sp>
        <p:nvSpPr>
          <p:cNvPr id="3" name="TextBox 2"/>
          <p:cNvSpPr txBox="1"/>
          <p:nvPr/>
        </p:nvSpPr>
        <p:spPr>
          <a:xfrm>
            <a:off x="914400" y="3017520"/>
            <a:ext cx="10332720" cy="502920"/>
          </a:xfrm>
          <a:prstGeom prst="rect">
            <a:avLst/>
          </a:prstGeom>
          <a:noFill/>
        </p:spPr>
        <p:txBody>
          <a:bodyPr wrap="square">
            <a:spAutoFit/>
          </a:bodyPr>
          <a:lstStyle/>
          <a:p>
            <a:pPr algn="ctr"/>
            <a:r>
              <a:rPr sz="2200" b="0">
                <a:solidFill>
                  <a:srgbClr val="FFFFFF"/>
                </a:solidFill>
                <a:latin typeface="Calibri"/>
              </a:rPr>
              <a:t>The Proof</a:t>
            </a:r>
          </a:p>
        </p:txBody>
      </p:sp>
      <p:sp>
        <p:nvSpPr>
          <p:cNvPr id="4" name="TextBox 3"/>
          <p:cNvSpPr txBox="1"/>
          <p:nvPr/>
        </p:nvSpPr>
        <p:spPr>
          <a:xfrm>
            <a:off x="914400" y="3657600"/>
            <a:ext cx="10332720" cy="365760"/>
          </a:xfrm>
          <a:prstGeom prst="rect">
            <a:avLst/>
          </a:prstGeom>
          <a:noFill/>
        </p:spPr>
        <p:txBody>
          <a:bodyPr wrap="square">
            <a:spAutoFit/>
          </a:bodyPr>
          <a:lstStyle/>
          <a:p>
            <a:pPr algn="ctr"/>
            <a:r>
              <a:rPr sz="1300" b="0">
                <a:solidFill>
                  <a:srgbClr val="FFCCBB"/>
                </a:solidFill>
                <a:latin typeface="Calibri"/>
              </a:rPr>
              <a:t>3 posts   3 different pillars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WEDNESDAY, MARCH 5   |   THE AGENCY</a:t>
            </a:r>
          </a:p>
        </p:txBody>
      </p:sp>
      <p:sp>
        <p:nvSpPr>
          <p:cNvPr id="4" name="Rectangle 3"/>
          <p:cNvSpPr/>
          <p:nvPr/>
        </p:nvSpPr>
        <p:spPr>
          <a:xfrm>
            <a:off x="8778240" y="91440"/>
            <a:ext cx="3200400" cy="310896"/>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THOUGHT LEADERSHIP</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The Wrong Project Is Still Expensive at $0</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No-code tools have made it cheaper to build.
They haven't made it cheaper to build the wrong thing.
A free prototype of a bad idea still costs 3 months of your team's attention.
That's not a savings. That's a more efficient way to waste time.
The expensive part of software was never writing the code.
It was deciding what to write.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Statement card. Black background. Large Geist type: "The expensive part of software was never writing the code." No icons, no decoration.</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Wednesday, March 5  |  Thought Leadership  |  The Agency by Symph</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06D6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WEDNESDAY, MARCH 5   |   THE AGENCY</a:t>
            </a:r>
          </a:p>
        </p:txBody>
      </p:sp>
      <p:sp>
        <p:nvSpPr>
          <p:cNvPr id="4" name="Rectangle 3"/>
          <p:cNvSpPr/>
          <p:nvPr/>
        </p:nvSpPr>
        <p:spPr>
          <a:xfrm>
            <a:off x="8778240" y="91440"/>
            <a:ext cx="3200400" cy="310896"/>
          </a:xfrm>
          <a:prstGeom prst="rect">
            <a:avLst/>
          </a:prstGeom>
          <a:solidFill>
            <a:srgbClr val="06D68A"/>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PROOF</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Six Tools. One Problem.</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We shipped 6 products for the same core problem: software that never quite fits.
Overture: Performance data, without the slide-building.
Worklane: Approvals that don't disappear into email chains.
Clocklane: Time and revenue, tracked across locations.
Vector: Projects that finish because momentum doesn't break.
Alignly: HR built for people, not headcount.
Encore: Client relationships that deepen after delivery.
Still doesn't fit? That's what The Agency builds.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Carousel. Each slide: product name + tagline + domain in white on black. Product icon in brand color. Final slide: "Still doesn't fit? The Agency builds it."</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Wednesday, March 5  |  Proof  |  The Agency by Symph</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FFB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WEDNESDAY, MARCH 5   |   THE AGENCY</a:t>
            </a:r>
          </a:p>
        </p:txBody>
      </p:sp>
      <p:sp>
        <p:nvSpPr>
          <p:cNvPr id="4" name="Rectangle 3"/>
          <p:cNvSpPr/>
          <p:nvPr/>
        </p:nvSpPr>
        <p:spPr>
          <a:xfrm>
            <a:off x="8778240" y="91440"/>
            <a:ext cx="3200400" cy="310896"/>
          </a:xfrm>
          <a:prstGeom prst="rect">
            <a:avLst/>
          </a:prstGeom>
          <a:solidFill>
            <a:srgbClr val="FFBF00"/>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PEOPLE / CULTURE</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Built in Cebu. Deployed Everywhere.</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World-class software gets built in a lot of places.
Including Cebu.
We've shipped for healthcare systems, logistics companies, and financial services teams across Southeast Asia. From here.
Not despite being in Cebu.
The culture we built here is inside every product we ship.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Real photo. Cebu backdrop or office setting, team visible, natural light. Minimal overlay. Warm, grounded energy.</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Wednesday, March 5  |  People / Culture  |  The Agency by Symph</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4E00"/>
        </a:solidFill>
        <a:effectLst/>
      </p:bgPr>
    </p:bg>
    <p:spTree>
      <p:nvGrpSpPr>
        <p:cNvPr id="1" name=""/>
        <p:cNvGrpSpPr/>
        <p:nvPr/>
      </p:nvGrpSpPr>
      <p:grpSpPr/>
      <p:sp>
        <p:nvSpPr>
          <p:cNvPr id="2" name="TextBox 1"/>
          <p:cNvSpPr txBox="1"/>
          <p:nvPr/>
        </p:nvSpPr>
        <p:spPr>
          <a:xfrm>
            <a:off x="914400" y="2103120"/>
            <a:ext cx="10332720" cy="822960"/>
          </a:xfrm>
          <a:prstGeom prst="rect">
            <a:avLst/>
          </a:prstGeom>
          <a:noFill/>
        </p:spPr>
        <p:txBody>
          <a:bodyPr wrap="square">
            <a:spAutoFit/>
          </a:bodyPr>
          <a:lstStyle/>
          <a:p>
            <a:pPr algn="ctr"/>
            <a:r>
              <a:rPr sz="3800" b="1">
                <a:solidFill>
                  <a:srgbClr val="FFFFFF"/>
                </a:solidFill>
                <a:latin typeface="Calibri"/>
              </a:rPr>
              <a:t>THURSDAY, MARCH 6</a:t>
            </a:r>
          </a:p>
        </p:txBody>
      </p:sp>
      <p:sp>
        <p:nvSpPr>
          <p:cNvPr id="3" name="TextBox 2"/>
          <p:cNvSpPr txBox="1"/>
          <p:nvPr/>
        </p:nvSpPr>
        <p:spPr>
          <a:xfrm>
            <a:off x="914400" y="3017520"/>
            <a:ext cx="10332720" cy="502920"/>
          </a:xfrm>
          <a:prstGeom prst="rect">
            <a:avLst/>
          </a:prstGeom>
          <a:noFill/>
        </p:spPr>
        <p:txBody>
          <a:bodyPr wrap="square">
            <a:spAutoFit/>
          </a:bodyPr>
          <a:lstStyle/>
          <a:p>
            <a:pPr algn="ctr"/>
            <a:r>
              <a:rPr sz="2200" b="0">
                <a:solidFill>
                  <a:srgbClr val="FFFFFF"/>
                </a:solidFill>
                <a:latin typeface="Calibri"/>
              </a:rPr>
              <a:t>The Philosophy</a:t>
            </a:r>
          </a:p>
        </p:txBody>
      </p:sp>
      <p:sp>
        <p:nvSpPr>
          <p:cNvPr id="4" name="TextBox 3"/>
          <p:cNvSpPr txBox="1"/>
          <p:nvPr/>
        </p:nvSpPr>
        <p:spPr>
          <a:xfrm>
            <a:off x="914400" y="3657600"/>
            <a:ext cx="10332720" cy="365760"/>
          </a:xfrm>
          <a:prstGeom prst="rect">
            <a:avLst/>
          </a:prstGeom>
          <a:noFill/>
        </p:spPr>
        <p:txBody>
          <a:bodyPr wrap="square">
            <a:spAutoFit/>
          </a:bodyPr>
          <a:lstStyle/>
          <a:p>
            <a:pPr algn="ctr"/>
            <a:r>
              <a:rPr sz="1300" b="0">
                <a:solidFill>
                  <a:srgbClr val="FFCCBB"/>
                </a:solidFill>
                <a:latin typeface="Calibri"/>
              </a:rPr>
              <a:t>3 posts   3 different pillars</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FFB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THURSDAY, MARCH 6   |   THE AGENCY</a:t>
            </a:r>
          </a:p>
        </p:txBody>
      </p:sp>
      <p:sp>
        <p:nvSpPr>
          <p:cNvPr id="4" name="Rectangle 3"/>
          <p:cNvSpPr/>
          <p:nvPr/>
        </p:nvSpPr>
        <p:spPr>
          <a:xfrm>
            <a:off x="8778240" y="91440"/>
            <a:ext cx="3200400" cy="310896"/>
          </a:xfrm>
          <a:prstGeom prst="rect">
            <a:avLst/>
          </a:prstGeom>
          <a:solidFill>
            <a:srgbClr val="FFBF00"/>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PEOPLE / CULTURE</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The Dumb Question Rule</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Every great product we've shipped started with someone on this team asking the obvious question.
The one everyone in the room already thinks they know the answer to.
We ask it anyway.
That's the culture.
It's why the builds hold up after launch.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Candid team photo. Whiteboarding session. Honest, working energy. Overlay text in Geist: "Ask the dumb question. Every time."</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Thursday, March 6  |  People / Culture  |  The Agency by Symph</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THURSDAY, MARCH 6   |   THE AGENCY</a:t>
            </a:r>
          </a:p>
        </p:txBody>
      </p:sp>
      <p:sp>
        <p:nvSpPr>
          <p:cNvPr id="4" name="Rectangle 3"/>
          <p:cNvSpPr/>
          <p:nvPr/>
        </p:nvSpPr>
        <p:spPr>
          <a:xfrm>
            <a:off x="8778240" y="91440"/>
            <a:ext cx="3200400" cy="31089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USEFUL KNOWLEDGE</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The Real Cost of Workarounds</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Your team built a workaround because the tool didn't fit.
That workaround costs 20 minutes a day, times 15 people, times 250 working days.
1,250 hours a year. In workarounds.
Not because your team is slow. Because the tool was never built for them.
That's the problem we fix.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Math visualization on black: "20 min x 15 people x 250 days = 1,250 hours/year." Geist font. No decoration. Let the math speak.</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Thursday, March 6  |  Useful Knowledge  |  The Agency by Symph</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A85C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THURSDAY, MARCH 6   |   THE AGENCY</a:t>
            </a:r>
          </a:p>
        </p:txBody>
      </p:sp>
      <p:sp>
        <p:nvSpPr>
          <p:cNvPr id="4" name="Rectangle 3"/>
          <p:cNvSpPr/>
          <p:nvPr/>
        </p:nvSpPr>
        <p:spPr>
          <a:xfrm>
            <a:off x="8778240" y="91440"/>
            <a:ext cx="3200400" cy="310896"/>
          </a:xfrm>
          <a:prstGeom prst="rect">
            <a:avLst/>
          </a:prstGeom>
          <a:solidFill>
            <a:srgbClr val="A85CFF"/>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HONEST LESSONS</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Technology Has an Obligation</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Software that works and software that serves are different things.
"Works" means the build passes QA.
"Serves" means the person using it gets their job done faster and goes home without thinking about the tool.
Most software gets to "works" and stops.
We hold every build to the second standard.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Two-line contrast card. "It works." in grey. "It serves." in white. Smaller text: "Those are different standards. We hold ours to the second one."</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Thursday, March 6  |  Honest Lessons  |  The Agency by Symph</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F4E00"/>
        </a:solidFill>
        <a:effectLst/>
      </p:bgPr>
    </p:bg>
    <p:spTree>
      <p:nvGrpSpPr>
        <p:cNvPr id="1" name=""/>
        <p:cNvGrpSpPr/>
        <p:nvPr/>
      </p:nvGrpSpPr>
      <p:grpSpPr/>
      <p:sp>
        <p:nvSpPr>
          <p:cNvPr id="2" name="TextBox 1"/>
          <p:cNvSpPr txBox="1"/>
          <p:nvPr/>
        </p:nvSpPr>
        <p:spPr>
          <a:xfrm>
            <a:off x="914400" y="2103120"/>
            <a:ext cx="10332720" cy="822960"/>
          </a:xfrm>
          <a:prstGeom prst="rect">
            <a:avLst/>
          </a:prstGeom>
          <a:noFill/>
        </p:spPr>
        <p:txBody>
          <a:bodyPr wrap="square">
            <a:spAutoFit/>
          </a:bodyPr>
          <a:lstStyle/>
          <a:p>
            <a:pPr algn="ctr"/>
            <a:r>
              <a:rPr sz="3800" b="1">
                <a:solidFill>
                  <a:srgbClr val="FFFFFF"/>
                </a:solidFill>
                <a:latin typeface="Calibri"/>
              </a:rPr>
              <a:t>FRIDAY, MARCH 7</a:t>
            </a:r>
          </a:p>
        </p:txBody>
      </p:sp>
      <p:sp>
        <p:nvSpPr>
          <p:cNvPr id="3" name="TextBox 2"/>
          <p:cNvSpPr txBox="1"/>
          <p:nvPr/>
        </p:nvSpPr>
        <p:spPr>
          <a:xfrm>
            <a:off x="914400" y="3017520"/>
            <a:ext cx="10332720" cy="502920"/>
          </a:xfrm>
          <a:prstGeom prst="rect">
            <a:avLst/>
          </a:prstGeom>
          <a:noFill/>
        </p:spPr>
        <p:txBody>
          <a:bodyPr wrap="square">
            <a:spAutoFit/>
          </a:bodyPr>
          <a:lstStyle/>
          <a:p>
            <a:pPr algn="ctr"/>
            <a:r>
              <a:rPr sz="2200" b="0">
                <a:solidFill>
                  <a:srgbClr val="FFFFFF"/>
                </a:solidFill>
                <a:latin typeface="Calibri"/>
              </a:rPr>
              <a:t>The Invitation</a:t>
            </a:r>
          </a:p>
        </p:txBody>
      </p:sp>
      <p:sp>
        <p:nvSpPr>
          <p:cNvPr id="4" name="TextBox 3"/>
          <p:cNvSpPr txBox="1"/>
          <p:nvPr/>
        </p:nvSpPr>
        <p:spPr>
          <a:xfrm>
            <a:off x="914400" y="3657600"/>
            <a:ext cx="10332720" cy="365760"/>
          </a:xfrm>
          <a:prstGeom prst="rect">
            <a:avLst/>
          </a:prstGeom>
          <a:noFill/>
        </p:spPr>
        <p:txBody>
          <a:bodyPr wrap="square">
            <a:spAutoFit/>
          </a:bodyPr>
          <a:lstStyle/>
          <a:p>
            <a:pPr algn="ctr"/>
            <a:r>
              <a:rPr sz="1300" b="0">
                <a:solidFill>
                  <a:srgbClr val="FFCCBB"/>
                </a:solidFill>
                <a:latin typeface="Calibri"/>
              </a:rPr>
              <a:t>3 posts   3 different pillars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12188952" cy="54864"/>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82880"/>
            <a:ext cx="10972800" cy="457200"/>
          </a:xfrm>
          <a:prstGeom prst="rect">
            <a:avLst/>
          </a:prstGeom>
          <a:noFill/>
        </p:spPr>
        <p:txBody>
          <a:bodyPr wrap="square">
            <a:spAutoFit/>
          </a:bodyPr>
          <a:lstStyle/>
          <a:p>
            <a:pPr algn="l"/>
            <a:r>
              <a:rPr sz="1800" b="1">
                <a:solidFill>
                  <a:srgbClr val="FFFFFF"/>
                </a:solidFill>
                <a:latin typeface="Calibri"/>
              </a:rPr>
              <a:t>WEEKLY OVERVIEW</a:t>
            </a:r>
          </a:p>
        </p:txBody>
      </p:sp>
      <p:sp>
        <p:nvSpPr>
          <p:cNvPr id="4" name="TextBox 3"/>
          <p:cNvSpPr txBox="1"/>
          <p:nvPr/>
        </p:nvSpPr>
        <p:spPr>
          <a:xfrm>
            <a:off x="365760" y="685800"/>
            <a:ext cx="10972800" cy="347472"/>
          </a:xfrm>
          <a:prstGeom prst="rect">
            <a:avLst/>
          </a:prstGeom>
          <a:noFill/>
        </p:spPr>
        <p:txBody>
          <a:bodyPr wrap="square">
            <a:spAutoFit/>
          </a:bodyPr>
          <a:lstStyle/>
          <a:p>
            <a:pPr algn="l"/>
            <a:r>
              <a:rPr sz="1100" b="0">
                <a:solidFill>
                  <a:srgbClr val="888888"/>
                </a:solidFill>
                <a:latin typeface="Calibri"/>
              </a:rPr>
              <a:t>Each day = 3 posts with 3 different pillars. Measure engagement by pillar tag across the full week.</a:t>
            </a:r>
          </a:p>
        </p:txBody>
      </p:sp>
      <p:sp>
        <p:nvSpPr>
          <p:cNvPr id="5" name="Rectangle 4"/>
          <p:cNvSpPr/>
          <p:nvPr/>
        </p:nvSpPr>
        <p:spPr>
          <a:xfrm>
            <a:off x="274320" y="1143000"/>
            <a:ext cx="1956816" cy="32004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20040" y="1161288"/>
            <a:ext cx="1901952" cy="274320"/>
          </a:xfrm>
          <a:prstGeom prst="rect">
            <a:avLst/>
          </a:prstGeom>
          <a:noFill/>
        </p:spPr>
        <p:txBody>
          <a:bodyPr wrap="square">
            <a:spAutoFit/>
          </a:bodyPr>
          <a:lstStyle/>
          <a:p>
            <a:pPr algn="ctr"/>
            <a:r>
              <a:rPr sz="900" b="1">
                <a:solidFill>
                  <a:srgbClr val="FFFFFF"/>
                </a:solidFill>
                <a:latin typeface="Calibri"/>
              </a:rPr>
              <a:t>Day / Theme</a:t>
            </a:r>
          </a:p>
        </p:txBody>
      </p:sp>
      <p:sp>
        <p:nvSpPr>
          <p:cNvPr id="7" name="Rectangle 6"/>
          <p:cNvSpPr/>
          <p:nvPr/>
        </p:nvSpPr>
        <p:spPr>
          <a:xfrm>
            <a:off x="2286000" y="1143000"/>
            <a:ext cx="3328416" cy="32004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331720" y="1161288"/>
            <a:ext cx="3273552" cy="274320"/>
          </a:xfrm>
          <a:prstGeom prst="rect">
            <a:avLst/>
          </a:prstGeom>
          <a:noFill/>
        </p:spPr>
        <p:txBody>
          <a:bodyPr wrap="square">
            <a:spAutoFit/>
          </a:bodyPr>
          <a:lstStyle/>
          <a:p>
            <a:pPr algn="ctr"/>
            <a:r>
              <a:rPr sz="900" b="1">
                <a:solidFill>
                  <a:srgbClr val="FFFFFF"/>
                </a:solidFill>
                <a:latin typeface="Calibri"/>
              </a:rPr>
              <a:t>Post 1 (Pillar)</a:t>
            </a:r>
          </a:p>
        </p:txBody>
      </p:sp>
      <p:sp>
        <p:nvSpPr>
          <p:cNvPr id="9" name="Rectangle 8"/>
          <p:cNvSpPr/>
          <p:nvPr/>
        </p:nvSpPr>
        <p:spPr>
          <a:xfrm>
            <a:off x="5669280" y="1143000"/>
            <a:ext cx="3328416" cy="32004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715000" y="1161288"/>
            <a:ext cx="3273552" cy="274320"/>
          </a:xfrm>
          <a:prstGeom prst="rect">
            <a:avLst/>
          </a:prstGeom>
          <a:noFill/>
        </p:spPr>
        <p:txBody>
          <a:bodyPr wrap="square">
            <a:spAutoFit/>
          </a:bodyPr>
          <a:lstStyle/>
          <a:p>
            <a:pPr algn="ctr"/>
            <a:r>
              <a:rPr sz="900" b="1">
                <a:solidFill>
                  <a:srgbClr val="FFFFFF"/>
                </a:solidFill>
                <a:latin typeface="Calibri"/>
              </a:rPr>
              <a:t>Post 2 (Pillar)</a:t>
            </a:r>
          </a:p>
        </p:txBody>
      </p:sp>
      <p:sp>
        <p:nvSpPr>
          <p:cNvPr id="11" name="Rectangle 10"/>
          <p:cNvSpPr/>
          <p:nvPr/>
        </p:nvSpPr>
        <p:spPr>
          <a:xfrm>
            <a:off x="9052560" y="1143000"/>
            <a:ext cx="3054096" cy="32004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098280" y="1161288"/>
            <a:ext cx="2999232" cy="274320"/>
          </a:xfrm>
          <a:prstGeom prst="rect">
            <a:avLst/>
          </a:prstGeom>
          <a:noFill/>
        </p:spPr>
        <p:txBody>
          <a:bodyPr wrap="square">
            <a:spAutoFit/>
          </a:bodyPr>
          <a:lstStyle/>
          <a:p>
            <a:pPr algn="ctr"/>
            <a:r>
              <a:rPr sz="900" b="1">
                <a:solidFill>
                  <a:srgbClr val="FFFFFF"/>
                </a:solidFill>
                <a:latin typeface="Calibri"/>
              </a:rPr>
              <a:t>Post 3 (Pillar)</a:t>
            </a:r>
          </a:p>
        </p:txBody>
      </p:sp>
      <p:sp>
        <p:nvSpPr>
          <p:cNvPr id="13" name="Rectangle 12"/>
          <p:cNvSpPr/>
          <p:nvPr/>
        </p:nvSpPr>
        <p:spPr>
          <a:xfrm>
            <a:off x="274320" y="1554480"/>
            <a:ext cx="11914632" cy="82296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20040" y="1600200"/>
            <a:ext cx="1901952" cy="731520"/>
          </a:xfrm>
          <a:prstGeom prst="rect">
            <a:avLst/>
          </a:prstGeom>
          <a:noFill/>
        </p:spPr>
        <p:txBody>
          <a:bodyPr wrap="square">
            <a:spAutoFit/>
          </a:bodyPr>
          <a:lstStyle/>
          <a:p>
            <a:pPr algn="l"/>
            <a:r>
              <a:rPr sz="900" b="0">
                <a:solidFill>
                  <a:srgbClr val="FFFFFF"/>
                </a:solidFill>
                <a:latin typeface="Calibri"/>
              </a:rPr>
              <a:t>Monday, March 3
The Problem</a:t>
            </a:r>
          </a:p>
        </p:txBody>
      </p:sp>
      <p:sp>
        <p:nvSpPr>
          <p:cNvPr id="15" name="TextBox 14"/>
          <p:cNvSpPr txBox="1"/>
          <p:nvPr/>
        </p:nvSpPr>
        <p:spPr>
          <a:xfrm>
            <a:off x="2331720" y="1600200"/>
            <a:ext cx="3273552" cy="347472"/>
          </a:xfrm>
          <a:prstGeom prst="rect">
            <a:avLst/>
          </a:prstGeom>
          <a:noFill/>
        </p:spPr>
        <p:txBody>
          <a:bodyPr wrap="square">
            <a:spAutoFit/>
          </a:bodyPr>
          <a:lstStyle/>
          <a:p>
            <a:pPr algn="l"/>
            <a:r>
              <a:rPr sz="900" b="1">
                <a:solidFill>
                  <a:srgbClr val="FFFFFF"/>
                </a:solidFill>
                <a:latin typeface="Calibri"/>
              </a:rPr>
              <a:t>Why Software Goes Unused</a:t>
            </a:r>
          </a:p>
        </p:txBody>
      </p:sp>
      <p:sp>
        <p:nvSpPr>
          <p:cNvPr id="16" name="Rectangle 15"/>
          <p:cNvSpPr/>
          <p:nvPr/>
        </p:nvSpPr>
        <p:spPr>
          <a:xfrm>
            <a:off x="2331720" y="2011680"/>
            <a:ext cx="2926080" cy="237744"/>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Useful Knowledge</a:t>
            </a:r>
          </a:p>
        </p:txBody>
      </p:sp>
      <p:sp>
        <p:nvSpPr>
          <p:cNvPr id="17" name="TextBox 16"/>
          <p:cNvSpPr txBox="1"/>
          <p:nvPr/>
        </p:nvSpPr>
        <p:spPr>
          <a:xfrm>
            <a:off x="5715000" y="1600200"/>
            <a:ext cx="3273552" cy="347472"/>
          </a:xfrm>
          <a:prstGeom prst="rect">
            <a:avLst/>
          </a:prstGeom>
          <a:noFill/>
        </p:spPr>
        <p:txBody>
          <a:bodyPr wrap="square">
            <a:spAutoFit/>
          </a:bodyPr>
          <a:lstStyle/>
          <a:p>
            <a:pPr algn="l"/>
            <a:r>
              <a:rPr sz="900" b="1">
                <a:solidFill>
                  <a:srgbClr val="FFFFFF"/>
                </a:solidFill>
                <a:latin typeface="Calibri"/>
              </a:rPr>
              <a:t>Two Bad Options</a:t>
            </a:r>
          </a:p>
        </p:txBody>
      </p:sp>
      <p:sp>
        <p:nvSpPr>
          <p:cNvPr id="18" name="Rectangle 17"/>
          <p:cNvSpPr/>
          <p:nvPr/>
        </p:nvSpPr>
        <p:spPr>
          <a:xfrm>
            <a:off x="5715000" y="2011680"/>
            <a:ext cx="2926080" cy="237744"/>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Thought Leadership</a:t>
            </a:r>
          </a:p>
        </p:txBody>
      </p:sp>
      <p:sp>
        <p:nvSpPr>
          <p:cNvPr id="19" name="TextBox 18"/>
          <p:cNvSpPr txBox="1"/>
          <p:nvPr/>
        </p:nvSpPr>
        <p:spPr>
          <a:xfrm>
            <a:off x="9098280" y="1600200"/>
            <a:ext cx="2999232" cy="347472"/>
          </a:xfrm>
          <a:prstGeom prst="rect">
            <a:avLst/>
          </a:prstGeom>
          <a:noFill/>
        </p:spPr>
        <p:txBody>
          <a:bodyPr wrap="square">
            <a:spAutoFit/>
          </a:bodyPr>
          <a:lstStyle/>
          <a:p>
            <a:pPr algn="l"/>
            <a:r>
              <a:rPr sz="900" b="1">
                <a:solidFill>
                  <a:srgbClr val="FFFFFF"/>
                </a:solidFill>
                <a:latin typeface="Calibri"/>
              </a:rPr>
              <a:t>Who We Are</a:t>
            </a:r>
          </a:p>
        </p:txBody>
      </p:sp>
      <p:sp>
        <p:nvSpPr>
          <p:cNvPr id="20" name="Rectangle 19"/>
          <p:cNvSpPr/>
          <p:nvPr/>
        </p:nvSpPr>
        <p:spPr>
          <a:xfrm>
            <a:off x="9098280" y="2011680"/>
            <a:ext cx="2651760" cy="237744"/>
          </a:xfrm>
          <a:prstGeom prst="rect">
            <a:avLst/>
          </a:prstGeom>
          <a:solidFill>
            <a:srgbClr val="FFBF00"/>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People / Culture</a:t>
            </a:r>
          </a:p>
        </p:txBody>
      </p:sp>
      <p:sp>
        <p:nvSpPr>
          <p:cNvPr id="21" name="Rectangle 20"/>
          <p:cNvSpPr/>
          <p:nvPr/>
        </p:nvSpPr>
        <p:spPr>
          <a:xfrm>
            <a:off x="274320" y="2450591"/>
            <a:ext cx="11914632" cy="822960"/>
          </a:xfrm>
          <a:prstGeom prst="rect">
            <a:avLst/>
          </a:prstGeom>
          <a:solidFill>
            <a:srgbClr val="12121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320040" y="2496311"/>
            <a:ext cx="1901952" cy="731520"/>
          </a:xfrm>
          <a:prstGeom prst="rect">
            <a:avLst/>
          </a:prstGeom>
          <a:noFill/>
        </p:spPr>
        <p:txBody>
          <a:bodyPr wrap="square">
            <a:spAutoFit/>
          </a:bodyPr>
          <a:lstStyle/>
          <a:p>
            <a:pPr algn="l"/>
            <a:r>
              <a:rPr sz="900" b="0">
                <a:solidFill>
                  <a:srgbClr val="FFFFFF"/>
                </a:solidFill>
                <a:latin typeface="Calibri"/>
              </a:rPr>
              <a:t>Tuesday, March 4
The Approach</a:t>
            </a:r>
          </a:p>
        </p:txBody>
      </p:sp>
      <p:sp>
        <p:nvSpPr>
          <p:cNvPr id="23" name="TextBox 22"/>
          <p:cNvSpPr txBox="1"/>
          <p:nvPr/>
        </p:nvSpPr>
        <p:spPr>
          <a:xfrm>
            <a:off x="2331720" y="2496311"/>
            <a:ext cx="3273552" cy="347472"/>
          </a:xfrm>
          <a:prstGeom prst="rect">
            <a:avLst/>
          </a:prstGeom>
          <a:noFill/>
        </p:spPr>
        <p:txBody>
          <a:bodyPr wrap="square">
            <a:spAutoFit/>
          </a:bodyPr>
          <a:lstStyle/>
          <a:p>
            <a:pPr algn="l"/>
            <a:r>
              <a:rPr sz="900" b="1">
                <a:solidFill>
                  <a:srgbClr val="FFFFFF"/>
                </a:solidFill>
                <a:latin typeface="Calibri"/>
              </a:rPr>
              <a:t>The Report That Took 4 Hours</a:t>
            </a:r>
          </a:p>
        </p:txBody>
      </p:sp>
      <p:sp>
        <p:nvSpPr>
          <p:cNvPr id="24" name="Rectangle 23"/>
          <p:cNvSpPr/>
          <p:nvPr/>
        </p:nvSpPr>
        <p:spPr>
          <a:xfrm>
            <a:off x="2331720" y="2907791"/>
            <a:ext cx="2926080" cy="237744"/>
          </a:xfrm>
          <a:prstGeom prst="rect">
            <a:avLst/>
          </a:prstGeom>
          <a:solidFill>
            <a:srgbClr val="06D68A"/>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Proof</a:t>
            </a:r>
          </a:p>
        </p:txBody>
      </p:sp>
      <p:sp>
        <p:nvSpPr>
          <p:cNvPr id="25" name="TextBox 24"/>
          <p:cNvSpPr txBox="1"/>
          <p:nvPr/>
        </p:nvSpPr>
        <p:spPr>
          <a:xfrm>
            <a:off x="5715000" y="2496311"/>
            <a:ext cx="3273552" cy="347472"/>
          </a:xfrm>
          <a:prstGeom prst="rect">
            <a:avLst/>
          </a:prstGeom>
          <a:noFill/>
        </p:spPr>
        <p:txBody>
          <a:bodyPr wrap="square">
            <a:spAutoFit/>
          </a:bodyPr>
          <a:lstStyle/>
          <a:p>
            <a:pPr algn="l"/>
            <a:r>
              <a:rPr sz="900" b="1">
                <a:solidFill>
                  <a:srgbClr val="FFFFFF"/>
                </a:solidFill>
                <a:latin typeface="Calibri"/>
              </a:rPr>
              <a:t>AI Velocity</a:t>
            </a:r>
          </a:p>
        </p:txBody>
      </p:sp>
      <p:sp>
        <p:nvSpPr>
          <p:cNvPr id="26" name="Rectangle 25"/>
          <p:cNvSpPr/>
          <p:nvPr/>
        </p:nvSpPr>
        <p:spPr>
          <a:xfrm>
            <a:off x="5715000" y="2907791"/>
            <a:ext cx="2926080" cy="237744"/>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Useful Knowledge</a:t>
            </a:r>
          </a:p>
        </p:txBody>
      </p:sp>
      <p:sp>
        <p:nvSpPr>
          <p:cNvPr id="27" name="TextBox 26"/>
          <p:cNvSpPr txBox="1"/>
          <p:nvPr/>
        </p:nvSpPr>
        <p:spPr>
          <a:xfrm>
            <a:off x="9098280" y="2496311"/>
            <a:ext cx="2999232" cy="347472"/>
          </a:xfrm>
          <a:prstGeom prst="rect">
            <a:avLst/>
          </a:prstGeom>
          <a:noFill/>
        </p:spPr>
        <p:txBody>
          <a:bodyPr wrap="square">
            <a:spAutoFit/>
          </a:bodyPr>
          <a:lstStyle/>
          <a:p>
            <a:pPr algn="l"/>
            <a:r>
              <a:rPr sz="900" b="1">
                <a:solidFill>
                  <a:srgbClr val="FFFFFF"/>
                </a:solidFill>
                <a:latin typeface="Calibri"/>
              </a:rPr>
              <a:t>The Partner Who Says No</a:t>
            </a:r>
          </a:p>
        </p:txBody>
      </p:sp>
      <p:sp>
        <p:nvSpPr>
          <p:cNvPr id="28" name="Rectangle 27"/>
          <p:cNvSpPr/>
          <p:nvPr/>
        </p:nvSpPr>
        <p:spPr>
          <a:xfrm>
            <a:off x="9098280" y="2907791"/>
            <a:ext cx="2651760" cy="237744"/>
          </a:xfrm>
          <a:prstGeom prst="rect">
            <a:avLst/>
          </a:prstGeom>
          <a:solidFill>
            <a:srgbClr val="A85CFF"/>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Honest Lessons</a:t>
            </a:r>
          </a:p>
        </p:txBody>
      </p:sp>
      <p:sp>
        <p:nvSpPr>
          <p:cNvPr id="29" name="Rectangle 28"/>
          <p:cNvSpPr/>
          <p:nvPr/>
        </p:nvSpPr>
        <p:spPr>
          <a:xfrm>
            <a:off x="274320" y="3346704"/>
            <a:ext cx="11914632" cy="82296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320040" y="3392424"/>
            <a:ext cx="1901952" cy="731520"/>
          </a:xfrm>
          <a:prstGeom prst="rect">
            <a:avLst/>
          </a:prstGeom>
          <a:noFill/>
        </p:spPr>
        <p:txBody>
          <a:bodyPr wrap="square">
            <a:spAutoFit/>
          </a:bodyPr>
          <a:lstStyle/>
          <a:p>
            <a:pPr algn="l"/>
            <a:r>
              <a:rPr sz="900" b="0">
                <a:solidFill>
                  <a:srgbClr val="FFFFFF"/>
                </a:solidFill>
                <a:latin typeface="Calibri"/>
              </a:rPr>
              <a:t>Wednesday, March 5
The Proof</a:t>
            </a:r>
          </a:p>
        </p:txBody>
      </p:sp>
      <p:sp>
        <p:nvSpPr>
          <p:cNvPr id="31" name="TextBox 30"/>
          <p:cNvSpPr txBox="1"/>
          <p:nvPr/>
        </p:nvSpPr>
        <p:spPr>
          <a:xfrm>
            <a:off x="2331720" y="3392424"/>
            <a:ext cx="3273552" cy="347472"/>
          </a:xfrm>
          <a:prstGeom prst="rect">
            <a:avLst/>
          </a:prstGeom>
          <a:noFill/>
        </p:spPr>
        <p:txBody>
          <a:bodyPr wrap="square">
            <a:spAutoFit/>
          </a:bodyPr>
          <a:lstStyle/>
          <a:p>
            <a:pPr algn="l"/>
            <a:r>
              <a:rPr sz="900" b="1">
                <a:solidFill>
                  <a:srgbClr val="FFFFFF"/>
                </a:solidFill>
                <a:latin typeface="Calibri"/>
              </a:rPr>
              <a:t>The Wrong Project Is Still Expensive at $0</a:t>
            </a:r>
          </a:p>
        </p:txBody>
      </p:sp>
      <p:sp>
        <p:nvSpPr>
          <p:cNvPr id="32" name="Rectangle 31"/>
          <p:cNvSpPr/>
          <p:nvPr/>
        </p:nvSpPr>
        <p:spPr>
          <a:xfrm>
            <a:off x="2331720" y="3803904"/>
            <a:ext cx="2926080" cy="237744"/>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Thought Leadership</a:t>
            </a:r>
          </a:p>
        </p:txBody>
      </p:sp>
      <p:sp>
        <p:nvSpPr>
          <p:cNvPr id="33" name="TextBox 32"/>
          <p:cNvSpPr txBox="1"/>
          <p:nvPr/>
        </p:nvSpPr>
        <p:spPr>
          <a:xfrm>
            <a:off x="5715000" y="3392424"/>
            <a:ext cx="3273552" cy="347472"/>
          </a:xfrm>
          <a:prstGeom prst="rect">
            <a:avLst/>
          </a:prstGeom>
          <a:noFill/>
        </p:spPr>
        <p:txBody>
          <a:bodyPr wrap="square">
            <a:spAutoFit/>
          </a:bodyPr>
          <a:lstStyle/>
          <a:p>
            <a:pPr algn="l"/>
            <a:r>
              <a:rPr sz="900" b="1">
                <a:solidFill>
                  <a:srgbClr val="FFFFFF"/>
                </a:solidFill>
                <a:latin typeface="Calibri"/>
              </a:rPr>
              <a:t>Six Tools. One Problem.</a:t>
            </a:r>
          </a:p>
        </p:txBody>
      </p:sp>
      <p:sp>
        <p:nvSpPr>
          <p:cNvPr id="34" name="Rectangle 33"/>
          <p:cNvSpPr/>
          <p:nvPr/>
        </p:nvSpPr>
        <p:spPr>
          <a:xfrm>
            <a:off x="5715000" y="3803904"/>
            <a:ext cx="2926080" cy="237744"/>
          </a:xfrm>
          <a:prstGeom prst="rect">
            <a:avLst/>
          </a:prstGeom>
          <a:solidFill>
            <a:srgbClr val="06D68A"/>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Proof</a:t>
            </a:r>
          </a:p>
        </p:txBody>
      </p:sp>
      <p:sp>
        <p:nvSpPr>
          <p:cNvPr id="35" name="TextBox 34"/>
          <p:cNvSpPr txBox="1"/>
          <p:nvPr/>
        </p:nvSpPr>
        <p:spPr>
          <a:xfrm>
            <a:off x="9098280" y="3392424"/>
            <a:ext cx="2999232" cy="347472"/>
          </a:xfrm>
          <a:prstGeom prst="rect">
            <a:avLst/>
          </a:prstGeom>
          <a:noFill/>
        </p:spPr>
        <p:txBody>
          <a:bodyPr wrap="square">
            <a:spAutoFit/>
          </a:bodyPr>
          <a:lstStyle/>
          <a:p>
            <a:pPr algn="l"/>
            <a:r>
              <a:rPr sz="900" b="1">
                <a:solidFill>
                  <a:srgbClr val="FFFFFF"/>
                </a:solidFill>
                <a:latin typeface="Calibri"/>
              </a:rPr>
              <a:t>Built in Cebu. Deployed Everywhere.</a:t>
            </a:r>
          </a:p>
        </p:txBody>
      </p:sp>
      <p:sp>
        <p:nvSpPr>
          <p:cNvPr id="36" name="Rectangle 35"/>
          <p:cNvSpPr/>
          <p:nvPr/>
        </p:nvSpPr>
        <p:spPr>
          <a:xfrm>
            <a:off x="9098280" y="3803904"/>
            <a:ext cx="2651760" cy="237744"/>
          </a:xfrm>
          <a:prstGeom prst="rect">
            <a:avLst/>
          </a:prstGeom>
          <a:solidFill>
            <a:srgbClr val="FFBF00"/>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People / Culture</a:t>
            </a:r>
          </a:p>
        </p:txBody>
      </p:sp>
      <p:sp>
        <p:nvSpPr>
          <p:cNvPr id="37" name="Rectangle 36"/>
          <p:cNvSpPr/>
          <p:nvPr/>
        </p:nvSpPr>
        <p:spPr>
          <a:xfrm>
            <a:off x="274320" y="4242816"/>
            <a:ext cx="11914632" cy="822960"/>
          </a:xfrm>
          <a:prstGeom prst="rect">
            <a:avLst/>
          </a:prstGeom>
          <a:solidFill>
            <a:srgbClr val="12121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320040" y="4288536"/>
            <a:ext cx="1901952" cy="731520"/>
          </a:xfrm>
          <a:prstGeom prst="rect">
            <a:avLst/>
          </a:prstGeom>
          <a:noFill/>
        </p:spPr>
        <p:txBody>
          <a:bodyPr wrap="square">
            <a:spAutoFit/>
          </a:bodyPr>
          <a:lstStyle/>
          <a:p>
            <a:pPr algn="l"/>
            <a:r>
              <a:rPr sz="900" b="0">
                <a:solidFill>
                  <a:srgbClr val="FFFFFF"/>
                </a:solidFill>
                <a:latin typeface="Calibri"/>
              </a:rPr>
              <a:t>Thursday, March 6
The Philosophy</a:t>
            </a:r>
          </a:p>
        </p:txBody>
      </p:sp>
      <p:sp>
        <p:nvSpPr>
          <p:cNvPr id="39" name="TextBox 38"/>
          <p:cNvSpPr txBox="1"/>
          <p:nvPr/>
        </p:nvSpPr>
        <p:spPr>
          <a:xfrm>
            <a:off x="2331720" y="4288536"/>
            <a:ext cx="3273552" cy="347472"/>
          </a:xfrm>
          <a:prstGeom prst="rect">
            <a:avLst/>
          </a:prstGeom>
          <a:noFill/>
        </p:spPr>
        <p:txBody>
          <a:bodyPr wrap="square">
            <a:spAutoFit/>
          </a:bodyPr>
          <a:lstStyle/>
          <a:p>
            <a:pPr algn="l"/>
            <a:r>
              <a:rPr sz="900" b="1">
                <a:solidFill>
                  <a:srgbClr val="FFFFFF"/>
                </a:solidFill>
                <a:latin typeface="Calibri"/>
              </a:rPr>
              <a:t>The Dumb Question Rule</a:t>
            </a:r>
          </a:p>
        </p:txBody>
      </p:sp>
      <p:sp>
        <p:nvSpPr>
          <p:cNvPr id="40" name="Rectangle 39"/>
          <p:cNvSpPr/>
          <p:nvPr/>
        </p:nvSpPr>
        <p:spPr>
          <a:xfrm>
            <a:off x="2331720" y="4700016"/>
            <a:ext cx="2926080" cy="237744"/>
          </a:xfrm>
          <a:prstGeom prst="rect">
            <a:avLst/>
          </a:prstGeom>
          <a:solidFill>
            <a:srgbClr val="FFBF00"/>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People / Culture</a:t>
            </a:r>
          </a:p>
        </p:txBody>
      </p:sp>
      <p:sp>
        <p:nvSpPr>
          <p:cNvPr id="41" name="TextBox 40"/>
          <p:cNvSpPr txBox="1"/>
          <p:nvPr/>
        </p:nvSpPr>
        <p:spPr>
          <a:xfrm>
            <a:off x="5715000" y="4288536"/>
            <a:ext cx="3273552" cy="347472"/>
          </a:xfrm>
          <a:prstGeom prst="rect">
            <a:avLst/>
          </a:prstGeom>
          <a:noFill/>
        </p:spPr>
        <p:txBody>
          <a:bodyPr wrap="square">
            <a:spAutoFit/>
          </a:bodyPr>
          <a:lstStyle/>
          <a:p>
            <a:pPr algn="l"/>
            <a:r>
              <a:rPr sz="900" b="1">
                <a:solidFill>
                  <a:srgbClr val="FFFFFF"/>
                </a:solidFill>
                <a:latin typeface="Calibri"/>
              </a:rPr>
              <a:t>The Real Cost of Workarounds</a:t>
            </a:r>
          </a:p>
        </p:txBody>
      </p:sp>
      <p:sp>
        <p:nvSpPr>
          <p:cNvPr id="42" name="Rectangle 41"/>
          <p:cNvSpPr/>
          <p:nvPr/>
        </p:nvSpPr>
        <p:spPr>
          <a:xfrm>
            <a:off x="5715000" y="4700016"/>
            <a:ext cx="2926080" cy="237744"/>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Useful Knowledge</a:t>
            </a:r>
          </a:p>
        </p:txBody>
      </p:sp>
      <p:sp>
        <p:nvSpPr>
          <p:cNvPr id="43" name="TextBox 42"/>
          <p:cNvSpPr txBox="1"/>
          <p:nvPr/>
        </p:nvSpPr>
        <p:spPr>
          <a:xfrm>
            <a:off x="9098280" y="4288536"/>
            <a:ext cx="2999232" cy="347472"/>
          </a:xfrm>
          <a:prstGeom prst="rect">
            <a:avLst/>
          </a:prstGeom>
          <a:noFill/>
        </p:spPr>
        <p:txBody>
          <a:bodyPr wrap="square">
            <a:spAutoFit/>
          </a:bodyPr>
          <a:lstStyle/>
          <a:p>
            <a:pPr algn="l"/>
            <a:r>
              <a:rPr sz="900" b="1">
                <a:solidFill>
                  <a:srgbClr val="FFFFFF"/>
                </a:solidFill>
                <a:latin typeface="Calibri"/>
              </a:rPr>
              <a:t>Technology Has an Obligation</a:t>
            </a:r>
          </a:p>
        </p:txBody>
      </p:sp>
      <p:sp>
        <p:nvSpPr>
          <p:cNvPr id="44" name="Rectangle 43"/>
          <p:cNvSpPr/>
          <p:nvPr/>
        </p:nvSpPr>
        <p:spPr>
          <a:xfrm>
            <a:off x="9098280" y="4700016"/>
            <a:ext cx="2651760" cy="237744"/>
          </a:xfrm>
          <a:prstGeom prst="rect">
            <a:avLst/>
          </a:prstGeom>
          <a:solidFill>
            <a:srgbClr val="A85CFF"/>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Honest Lessons</a:t>
            </a:r>
          </a:p>
        </p:txBody>
      </p:sp>
      <p:sp>
        <p:nvSpPr>
          <p:cNvPr id="45" name="Rectangle 44"/>
          <p:cNvSpPr/>
          <p:nvPr/>
        </p:nvSpPr>
        <p:spPr>
          <a:xfrm>
            <a:off x="274320" y="5138928"/>
            <a:ext cx="11914632" cy="82296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320040" y="5184648"/>
            <a:ext cx="1901952" cy="731520"/>
          </a:xfrm>
          <a:prstGeom prst="rect">
            <a:avLst/>
          </a:prstGeom>
          <a:noFill/>
        </p:spPr>
        <p:txBody>
          <a:bodyPr wrap="square">
            <a:spAutoFit/>
          </a:bodyPr>
          <a:lstStyle/>
          <a:p>
            <a:pPr algn="l"/>
            <a:r>
              <a:rPr sz="900" b="0">
                <a:solidFill>
                  <a:srgbClr val="FFFFFF"/>
                </a:solidFill>
                <a:latin typeface="Calibri"/>
              </a:rPr>
              <a:t>Friday, March 7
The Invitation</a:t>
            </a:r>
          </a:p>
        </p:txBody>
      </p:sp>
      <p:sp>
        <p:nvSpPr>
          <p:cNvPr id="47" name="TextBox 46"/>
          <p:cNvSpPr txBox="1"/>
          <p:nvPr/>
        </p:nvSpPr>
        <p:spPr>
          <a:xfrm>
            <a:off x="2331720" y="5184648"/>
            <a:ext cx="3273552" cy="347472"/>
          </a:xfrm>
          <a:prstGeom prst="rect">
            <a:avLst/>
          </a:prstGeom>
          <a:noFill/>
        </p:spPr>
        <p:txBody>
          <a:bodyPr wrap="square">
            <a:spAutoFit/>
          </a:bodyPr>
          <a:lstStyle/>
          <a:p>
            <a:pPr algn="l"/>
            <a:r>
              <a:rPr sz="900" b="1">
                <a:solidFill>
                  <a:srgbClr val="FFFFFF"/>
                </a:solidFill>
                <a:latin typeface="Calibri"/>
              </a:rPr>
              <a:t>Not Right for Everyone</a:t>
            </a:r>
          </a:p>
        </p:txBody>
      </p:sp>
      <p:sp>
        <p:nvSpPr>
          <p:cNvPr id="48" name="Rectangle 47"/>
          <p:cNvSpPr/>
          <p:nvPr/>
        </p:nvSpPr>
        <p:spPr>
          <a:xfrm>
            <a:off x="2331720" y="5596128"/>
            <a:ext cx="2926080" cy="237744"/>
          </a:xfrm>
          <a:prstGeom prst="rect">
            <a:avLst/>
          </a:prstGeom>
          <a:solidFill>
            <a:srgbClr val="A85CFF"/>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Honest Lessons</a:t>
            </a:r>
          </a:p>
        </p:txBody>
      </p:sp>
      <p:sp>
        <p:nvSpPr>
          <p:cNvPr id="49" name="TextBox 48"/>
          <p:cNvSpPr txBox="1"/>
          <p:nvPr/>
        </p:nvSpPr>
        <p:spPr>
          <a:xfrm>
            <a:off x="5715000" y="5184648"/>
            <a:ext cx="3273552" cy="347472"/>
          </a:xfrm>
          <a:prstGeom prst="rect">
            <a:avLst/>
          </a:prstGeom>
          <a:noFill/>
        </p:spPr>
        <p:txBody>
          <a:bodyPr wrap="square">
            <a:spAutoFit/>
          </a:bodyPr>
          <a:lstStyle/>
          <a:p>
            <a:pPr algn="l"/>
            <a:r>
              <a:rPr sz="900" b="1">
                <a:solidFill>
                  <a:srgbClr val="FFFFFF"/>
                </a:solidFill>
                <a:latin typeface="Calibri"/>
              </a:rPr>
              <a:t>Week in Review</a:t>
            </a:r>
          </a:p>
        </p:txBody>
      </p:sp>
      <p:sp>
        <p:nvSpPr>
          <p:cNvPr id="50" name="Rectangle 49"/>
          <p:cNvSpPr/>
          <p:nvPr/>
        </p:nvSpPr>
        <p:spPr>
          <a:xfrm>
            <a:off x="5715000" y="5596128"/>
            <a:ext cx="2926080" cy="237744"/>
          </a:xfrm>
          <a:prstGeom prst="rect">
            <a:avLst/>
          </a:prstGeom>
          <a:solidFill>
            <a:srgbClr val="06D68A"/>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Proof</a:t>
            </a:r>
          </a:p>
        </p:txBody>
      </p:sp>
      <p:sp>
        <p:nvSpPr>
          <p:cNvPr id="51" name="TextBox 50"/>
          <p:cNvSpPr txBox="1"/>
          <p:nvPr/>
        </p:nvSpPr>
        <p:spPr>
          <a:xfrm>
            <a:off x="9098280" y="5184648"/>
            <a:ext cx="2999232" cy="347472"/>
          </a:xfrm>
          <a:prstGeom prst="rect">
            <a:avLst/>
          </a:prstGeom>
          <a:noFill/>
        </p:spPr>
        <p:txBody>
          <a:bodyPr wrap="square">
            <a:spAutoFit/>
          </a:bodyPr>
          <a:lstStyle/>
          <a:p>
            <a:pPr algn="l"/>
            <a:r>
              <a:rPr sz="900" b="1">
                <a:solidFill>
                  <a:srgbClr val="FFFFFF"/>
                </a:solidFill>
                <a:latin typeface="Calibri"/>
              </a:rPr>
              <a:t>Send Us the Workflow</a:t>
            </a:r>
          </a:p>
        </p:txBody>
      </p:sp>
      <p:sp>
        <p:nvSpPr>
          <p:cNvPr id="52" name="Rectangle 51"/>
          <p:cNvSpPr/>
          <p:nvPr/>
        </p:nvSpPr>
        <p:spPr>
          <a:xfrm>
            <a:off x="9098280" y="5596128"/>
            <a:ext cx="2651760" cy="237744"/>
          </a:xfrm>
          <a:prstGeom prst="rect">
            <a:avLst/>
          </a:prstGeom>
          <a:solidFill>
            <a:srgbClr val="00CCFF"/>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750" b="1">
                <a:solidFill>
                  <a:srgbClr val="FFFFFF"/>
                </a:solidFill>
                <a:latin typeface="Calibri"/>
              </a:rPr>
              <a:t>Offer / CTA</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A85C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FRIDAY, MARCH 7   |   THE AGENCY</a:t>
            </a:r>
          </a:p>
        </p:txBody>
      </p:sp>
      <p:sp>
        <p:nvSpPr>
          <p:cNvPr id="4" name="Rectangle 3"/>
          <p:cNvSpPr/>
          <p:nvPr/>
        </p:nvSpPr>
        <p:spPr>
          <a:xfrm>
            <a:off x="8778240" y="91440"/>
            <a:ext cx="3200400" cy="310896"/>
          </a:xfrm>
          <a:prstGeom prst="rect">
            <a:avLst/>
          </a:prstGeom>
          <a:solidFill>
            <a:srgbClr val="A85CFF"/>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HONEST LESSONS</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Not Right for Everyone</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We're not the right fit for everyone.
If you need a 300-person enterprise rollout: Accenture.
If you need a $5K dev team: not us.
We're for businesses with a specific problem that off-the-shelf software can't solve, who want a partner that tells them the truth.
If that's you: agency.symph.co
If it's not: no issue. Right tool. Right problem.</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Bold statement card. Large type: "Not the right fit for everyone." Below: "That's a feature." Black background. Understated.</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Friday, March 7  |  Honest Lessons  |  The Agency by Symph</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06D6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FRIDAY, MARCH 7   |   THE AGENCY</a:t>
            </a:r>
          </a:p>
        </p:txBody>
      </p:sp>
      <p:sp>
        <p:nvSpPr>
          <p:cNvPr id="4" name="Rectangle 3"/>
          <p:cNvSpPr/>
          <p:nvPr/>
        </p:nvSpPr>
        <p:spPr>
          <a:xfrm>
            <a:off x="8778240" y="91440"/>
            <a:ext cx="3200400" cy="310896"/>
          </a:xfrm>
          <a:prstGeom prst="rect">
            <a:avLst/>
          </a:prstGeom>
          <a:solidFill>
            <a:srgbClr val="06D68A"/>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PROOF</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Week in Review</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If you followed along this week, here's the short version:
Generic SaaS was never built for your specific workflow.
Custom dev doesn't have to cost $200K or take 6 months anymore.
AI accelerates execution, but judgment still requires a human.
The best software starts with understanding the actual problem.
The Agency builds what everything else doesn't fit.
We're taking on new partners now.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Clean summary card. Five bullet points, one per week's key insight. Final line: "We're taking on new partners. Let's talk." Minimal, direct.</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Friday, March 7  |  Proof  |  The Agency by Symph</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00CC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FRIDAY, MARCH 7   |   THE AGENCY</a:t>
            </a:r>
          </a:p>
        </p:txBody>
      </p:sp>
      <p:sp>
        <p:nvSpPr>
          <p:cNvPr id="4" name="Rectangle 3"/>
          <p:cNvSpPr/>
          <p:nvPr/>
        </p:nvSpPr>
        <p:spPr>
          <a:xfrm>
            <a:off x="8778240" y="91440"/>
            <a:ext cx="3200400" cy="310896"/>
          </a:xfrm>
          <a:prstGeom prst="rect">
            <a:avLst/>
          </a:prstGeom>
          <a:solidFill>
            <a:srgbClr val="00CCFF"/>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OFFER / CTA</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Send Us the Workflow</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Send us the workflow you've stopped questioning.
The one with 3 manual steps no one's bothered to automate.
The spreadsheet everyone pretends is the system.
We'll look at it. No charge. No pitch.
If software fixes it, we'll tell you what that looks like and what it costs.
If it doesn't, we'll tell you that too.
Send the workflow.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Conversational card. Warm, almost like a DM. Minimal design. White text on near-black. CTA feels like an invitation, not a banner.</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Friday, March 7  |  Offer / CTA  |  The Agency by Symph</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12188952" cy="54864"/>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82880"/>
            <a:ext cx="10972800" cy="502920"/>
          </a:xfrm>
          <a:prstGeom prst="rect">
            <a:avLst/>
          </a:prstGeom>
          <a:noFill/>
        </p:spPr>
        <p:txBody>
          <a:bodyPr wrap="square">
            <a:spAutoFit/>
          </a:bodyPr>
          <a:lstStyle/>
          <a:p>
            <a:pPr algn="l"/>
            <a:r>
              <a:rPr sz="2000" b="1">
                <a:solidFill>
                  <a:srgbClr val="FFFFFF"/>
                </a:solidFill>
                <a:latin typeface="Calibri"/>
              </a:rPr>
              <a:t>BRAND VOICE CHECKLIST</a:t>
            </a:r>
          </a:p>
        </p:txBody>
      </p:sp>
      <p:sp>
        <p:nvSpPr>
          <p:cNvPr id="4" name="TextBox 3"/>
          <p:cNvSpPr txBox="1"/>
          <p:nvPr/>
        </p:nvSpPr>
        <p:spPr>
          <a:xfrm>
            <a:off x="365760" y="713232"/>
            <a:ext cx="10972800" cy="320040"/>
          </a:xfrm>
          <a:prstGeom prst="rect">
            <a:avLst/>
          </a:prstGeom>
          <a:noFill/>
        </p:spPr>
        <p:txBody>
          <a:bodyPr wrap="square">
            <a:spAutoFit/>
          </a:bodyPr>
          <a:lstStyle/>
          <a:p>
            <a:pPr algn="l"/>
            <a:r>
              <a:rPr sz="1100" b="0">
                <a:solidFill>
                  <a:srgbClr val="888888"/>
                </a:solidFill>
                <a:latin typeface="Calibri"/>
              </a:rPr>
              <a:t>Run before publishing every post. Source: the-agency-brand-voice-guide.txt</a:t>
            </a:r>
          </a:p>
        </p:txBody>
      </p:sp>
      <p:sp>
        <p:nvSpPr>
          <p:cNvPr id="5" name="Rectangle 4"/>
          <p:cNvSpPr/>
          <p:nvPr/>
        </p:nvSpPr>
        <p:spPr>
          <a:xfrm>
            <a:off x="411480" y="1316736"/>
            <a:ext cx="137160" cy="13716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58368" y="1234440"/>
            <a:ext cx="5394960" cy="292608"/>
          </a:xfrm>
          <a:prstGeom prst="rect">
            <a:avLst/>
          </a:prstGeom>
          <a:noFill/>
        </p:spPr>
        <p:txBody>
          <a:bodyPr wrap="square">
            <a:spAutoFit/>
          </a:bodyPr>
          <a:lstStyle/>
          <a:p>
            <a:pPr algn="l"/>
            <a:r>
              <a:rPr sz="1100" b="1">
                <a:solidFill>
                  <a:srgbClr val="FFFFFF"/>
                </a:solidFill>
                <a:latin typeface="Calibri"/>
              </a:rPr>
              <a:t>Could a generic SaaS company say this?</a:t>
            </a:r>
          </a:p>
        </p:txBody>
      </p:sp>
      <p:sp>
        <p:nvSpPr>
          <p:cNvPr id="7" name="TextBox 6"/>
          <p:cNvSpPr txBox="1"/>
          <p:nvPr/>
        </p:nvSpPr>
        <p:spPr>
          <a:xfrm>
            <a:off x="658368" y="1536192"/>
            <a:ext cx="5394960" cy="594360"/>
          </a:xfrm>
          <a:prstGeom prst="rect">
            <a:avLst/>
          </a:prstGeom>
          <a:noFill/>
        </p:spPr>
        <p:txBody>
          <a:bodyPr wrap="square">
            <a:spAutoFit/>
          </a:bodyPr>
          <a:lstStyle/>
          <a:p>
            <a:pPr algn="l"/>
            <a:r>
              <a:rPr sz="950" b="0">
                <a:solidFill>
                  <a:srgbClr val="888888"/>
                </a:solidFill>
                <a:latin typeface="Calibri"/>
              </a:rPr>
              <a:t>If YES, rewrite. If NO, ship.</a:t>
            </a:r>
          </a:p>
        </p:txBody>
      </p:sp>
      <p:sp>
        <p:nvSpPr>
          <p:cNvPr id="8" name="Rectangle 7"/>
          <p:cNvSpPr/>
          <p:nvPr/>
        </p:nvSpPr>
        <p:spPr>
          <a:xfrm>
            <a:off x="6263640" y="1316736"/>
            <a:ext cx="137160" cy="13716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510528" y="1234440"/>
            <a:ext cx="5394960" cy="292608"/>
          </a:xfrm>
          <a:prstGeom prst="rect">
            <a:avLst/>
          </a:prstGeom>
          <a:noFill/>
        </p:spPr>
        <p:txBody>
          <a:bodyPr wrap="square">
            <a:spAutoFit/>
          </a:bodyPr>
          <a:lstStyle/>
          <a:p>
            <a:pPr algn="l"/>
            <a:r>
              <a:rPr sz="1100" b="1">
                <a:solidFill>
                  <a:srgbClr val="FFFFFF"/>
                </a:solidFill>
                <a:latin typeface="Calibri"/>
              </a:rPr>
              <a:t>No em dashes (—) in copy</a:t>
            </a:r>
          </a:p>
        </p:txBody>
      </p:sp>
      <p:sp>
        <p:nvSpPr>
          <p:cNvPr id="10" name="TextBox 9"/>
          <p:cNvSpPr txBox="1"/>
          <p:nvPr/>
        </p:nvSpPr>
        <p:spPr>
          <a:xfrm>
            <a:off x="6510528" y="1536192"/>
            <a:ext cx="5394960" cy="594360"/>
          </a:xfrm>
          <a:prstGeom prst="rect">
            <a:avLst/>
          </a:prstGeom>
          <a:noFill/>
        </p:spPr>
        <p:txBody>
          <a:bodyPr wrap="square">
            <a:spAutoFit/>
          </a:bodyPr>
          <a:lstStyle/>
          <a:p>
            <a:pPr algn="l"/>
            <a:r>
              <a:rPr sz="950" b="0">
                <a:solidFill>
                  <a:srgbClr val="888888"/>
                </a:solidFill>
                <a:latin typeface="Calibri"/>
              </a:rPr>
              <a:t>Use commas or line breaks instead.</a:t>
            </a:r>
          </a:p>
        </p:txBody>
      </p:sp>
      <p:sp>
        <p:nvSpPr>
          <p:cNvPr id="11" name="Rectangle 10"/>
          <p:cNvSpPr/>
          <p:nvPr/>
        </p:nvSpPr>
        <p:spPr>
          <a:xfrm>
            <a:off x="411480" y="2286000"/>
            <a:ext cx="137160" cy="13716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58368" y="2203704"/>
            <a:ext cx="5394960" cy="292608"/>
          </a:xfrm>
          <a:prstGeom prst="rect">
            <a:avLst/>
          </a:prstGeom>
          <a:noFill/>
        </p:spPr>
        <p:txBody>
          <a:bodyPr wrap="square">
            <a:spAutoFit/>
          </a:bodyPr>
          <a:lstStyle/>
          <a:p>
            <a:pPr algn="l"/>
            <a:r>
              <a:rPr sz="1100" b="1">
                <a:solidFill>
                  <a:srgbClr val="FFFFFF"/>
                </a:solidFill>
                <a:latin typeface="Calibri"/>
              </a:rPr>
              <a:t>No rhetorical questions</a:t>
            </a:r>
          </a:p>
        </p:txBody>
      </p:sp>
      <p:sp>
        <p:nvSpPr>
          <p:cNvPr id="13" name="TextBox 12"/>
          <p:cNvSpPr txBox="1"/>
          <p:nvPr/>
        </p:nvSpPr>
        <p:spPr>
          <a:xfrm>
            <a:off x="658368" y="2505456"/>
            <a:ext cx="5394960" cy="594360"/>
          </a:xfrm>
          <a:prstGeom prst="rect">
            <a:avLst/>
          </a:prstGeom>
          <a:noFill/>
        </p:spPr>
        <p:txBody>
          <a:bodyPr wrap="square">
            <a:spAutoFit/>
          </a:bodyPr>
          <a:lstStyle/>
          <a:p>
            <a:pPr algn="l"/>
            <a:r>
              <a:rPr sz="950" b="0">
                <a:solidFill>
                  <a:srgbClr val="888888"/>
                </a:solidFill>
                <a:latin typeface="Calibri"/>
              </a:rPr>
              <a:t>State the truth directly.</a:t>
            </a:r>
          </a:p>
        </p:txBody>
      </p:sp>
      <p:sp>
        <p:nvSpPr>
          <p:cNvPr id="14" name="Rectangle 13"/>
          <p:cNvSpPr/>
          <p:nvPr/>
        </p:nvSpPr>
        <p:spPr>
          <a:xfrm>
            <a:off x="6263640" y="2286000"/>
            <a:ext cx="137160" cy="13716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510528" y="2203704"/>
            <a:ext cx="5394960" cy="292608"/>
          </a:xfrm>
          <a:prstGeom prst="rect">
            <a:avLst/>
          </a:prstGeom>
          <a:noFill/>
        </p:spPr>
        <p:txBody>
          <a:bodyPr wrap="square">
            <a:spAutoFit/>
          </a:bodyPr>
          <a:lstStyle/>
          <a:p>
            <a:pPr algn="l"/>
            <a:r>
              <a:rPr sz="1100" b="1">
                <a:solidFill>
                  <a:srgbClr val="FFFFFF"/>
                </a:solidFill>
                <a:latin typeface="Calibri"/>
              </a:rPr>
              <a:t>No banned words</a:t>
            </a:r>
          </a:p>
        </p:txBody>
      </p:sp>
      <p:sp>
        <p:nvSpPr>
          <p:cNvPr id="16" name="TextBox 15"/>
          <p:cNvSpPr txBox="1"/>
          <p:nvPr/>
        </p:nvSpPr>
        <p:spPr>
          <a:xfrm>
            <a:off x="6510528" y="2505456"/>
            <a:ext cx="5394960" cy="594360"/>
          </a:xfrm>
          <a:prstGeom prst="rect">
            <a:avLst/>
          </a:prstGeom>
          <a:noFill/>
        </p:spPr>
        <p:txBody>
          <a:bodyPr wrap="square">
            <a:spAutoFit/>
          </a:bodyPr>
          <a:lstStyle/>
          <a:p>
            <a:pPr algn="l"/>
            <a:r>
              <a:rPr sz="950" b="0">
                <a:solidFill>
                  <a:srgbClr val="888888"/>
                </a:solidFill>
                <a:latin typeface="Calibri"/>
              </a:rPr>
              <a:t>seamless, robust, leverage, cutting-edge, streamline, optimize, synergy, revolutionize, game-changing, unlock, empower, transform</a:t>
            </a:r>
          </a:p>
        </p:txBody>
      </p:sp>
      <p:sp>
        <p:nvSpPr>
          <p:cNvPr id="17" name="Rectangle 16"/>
          <p:cNvSpPr/>
          <p:nvPr/>
        </p:nvSpPr>
        <p:spPr>
          <a:xfrm>
            <a:off x="411480" y="3255264"/>
            <a:ext cx="137160" cy="13716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58368" y="3172968"/>
            <a:ext cx="5394960" cy="292608"/>
          </a:xfrm>
          <a:prstGeom prst="rect">
            <a:avLst/>
          </a:prstGeom>
          <a:noFill/>
        </p:spPr>
        <p:txBody>
          <a:bodyPr wrap="square">
            <a:spAutoFit/>
          </a:bodyPr>
          <a:lstStyle/>
          <a:p>
            <a:pPr algn="l"/>
            <a:r>
              <a:rPr sz="1100" b="1">
                <a:solidFill>
                  <a:srgbClr val="FFFFFF"/>
                </a:solidFill>
                <a:latin typeface="Calibri"/>
              </a:rPr>
              <a:t>No 'That's not X. That's Y.' reframe pattern</a:t>
            </a:r>
          </a:p>
        </p:txBody>
      </p:sp>
      <p:sp>
        <p:nvSpPr>
          <p:cNvPr id="19" name="TextBox 18"/>
          <p:cNvSpPr txBox="1"/>
          <p:nvPr/>
        </p:nvSpPr>
        <p:spPr>
          <a:xfrm>
            <a:off x="658368" y="3474720"/>
            <a:ext cx="5394960" cy="594360"/>
          </a:xfrm>
          <a:prstGeom prst="rect">
            <a:avLst/>
          </a:prstGeom>
          <a:noFill/>
        </p:spPr>
        <p:txBody>
          <a:bodyPr wrap="square">
            <a:spAutoFit/>
          </a:bodyPr>
          <a:lstStyle/>
          <a:p>
            <a:pPr algn="l"/>
            <a:r>
              <a:rPr sz="950" b="0">
                <a:solidFill>
                  <a:srgbClr val="888888"/>
                </a:solidFill>
                <a:latin typeface="Calibri"/>
              </a:rPr>
              <a:t>Just say the truth directly.</a:t>
            </a:r>
          </a:p>
        </p:txBody>
      </p:sp>
      <p:sp>
        <p:nvSpPr>
          <p:cNvPr id="20" name="Rectangle 19"/>
          <p:cNvSpPr/>
          <p:nvPr/>
        </p:nvSpPr>
        <p:spPr>
          <a:xfrm>
            <a:off x="6263640" y="3255264"/>
            <a:ext cx="137160" cy="13716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510528" y="3172968"/>
            <a:ext cx="5394960" cy="292608"/>
          </a:xfrm>
          <a:prstGeom prst="rect">
            <a:avLst/>
          </a:prstGeom>
          <a:noFill/>
        </p:spPr>
        <p:txBody>
          <a:bodyPr wrap="square">
            <a:spAutoFit/>
          </a:bodyPr>
          <a:lstStyle/>
          <a:p>
            <a:pPr algn="l"/>
            <a:r>
              <a:rPr sz="1100" b="1">
                <a:solidFill>
                  <a:srgbClr val="FFFFFF"/>
                </a:solidFill>
                <a:latin typeface="Calibri"/>
              </a:rPr>
              <a:t>Short captions: 3-5 lines max for Meta</a:t>
            </a:r>
          </a:p>
        </p:txBody>
      </p:sp>
      <p:sp>
        <p:nvSpPr>
          <p:cNvPr id="22" name="TextBox 21"/>
          <p:cNvSpPr txBox="1"/>
          <p:nvPr/>
        </p:nvSpPr>
        <p:spPr>
          <a:xfrm>
            <a:off x="6510528" y="3474720"/>
            <a:ext cx="5394960" cy="594360"/>
          </a:xfrm>
          <a:prstGeom prst="rect">
            <a:avLst/>
          </a:prstGeom>
          <a:noFill/>
        </p:spPr>
        <p:txBody>
          <a:bodyPr wrap="square">
            <a:spAutoFit/>
          </a:bodyPr>
          <a:lstStyle/>
          <a:p>
            <a:pPr algn="l"/>
            <a:r>
              <a:rPr sz="950" b="0">
                <a:solidFill>
                  <a:srgbClr val="888888"/>
                </a:solidFill>
                <a:latin typeface="Calibri"/>
              </a:rPr>
              <a:t>Unless long-form is explicitly justified.</a:t>
            </a:r>
          </a:p>
        </p:txBody>
      </p:sp>
      <p:sp>
        <p:nvSpPr>
          <p:cNvPr id="23" name="Rectangle 22"/>
          <p:cNvSpPr/>
          <p:nvPr/>
        </p:nvSpPr>
        <p:spPr>
          <a:xfrm>
            <a:off x="411480" y="4224528"/>
            <a:ext cx="137160" cy="13716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58368" y="4142232"/>
            <a:ext cx="5394960" cy="292608"/>
          </a:xfrm>
          <a:prstGeom prst="rect">
            <a:avLst/>
          </a:prstGeom>
          <a:noFill/>
        </p:spPr>
        <p:txBody>
          <a:bodyPr wrap="square">
            <a:spAutoFit/>
          </a:bodyPr>
          <a:lstStyle/>
          <a:p>
            <a:pPr algn="l"/>
            <a:r>
              <a:rPr sz="1100" b="1">
                <a:solidFill>
                  <a:srgbClr val="FFFFFF"/>
                </a:solidFill>
                <a:latin typeface="Calibri"/>
              </a:rPr>
              <a:t>First sentence is the hook</a:t>
            </a:r>
          </a:p>
        </p:txBody>
      </p:sp>
      <p:sp>
        <p:nvSpPr>
          <p:cNvPr id="25" name="TextBox 24"/>
          <p:cNvSpPr txBox="1"/>
          <p:nvPr/>
        </p:nvSpPr>
        <p:spPr>
          <a:xfrm>
            <a:off x="658368" y="4443984"/>
            <a:ext cx="5394960" cy="594360"/>
          </a:xfrm>
          <a:prstGeom prst="rect">
            <a:avLst/>
          </a:prstGeom>
          <a:noFill/>
        </p:spPr>
        <p:txBody>
          <a:bodyPr wrap="square">
            <a:spAutoFit/>
          </a:bodyPr>
          <a:lstStyle/>
          <a:p>
            <a:pPr algn="l"/>
            <a:r>
              <a:rPr sz="950" b="0">
                <a:solidFill>
                  <a:srgbClr val="888888"/>
                </a:solidFill>
                <a:latin typeface="Calibri"/>
              </a:rPr>
              <a:t>It's everything. Don't waste it.</a:t>
            </a:r>
          </a:p>
        </p:txBody>
      </p:sp>
      <p:sp>
        <p:nvSpPr>
          <p:cNvPr id="26" name="Rectangle 25"/>
          <p:cNvSpPr/>
          <p:nvPr/>
        </p:nvSpPr>
        <p:spPr>
          <a:xfrm>
            <a:off x="6263640" y="4224528"/>
            <a:ext cx="137160" cy="13716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510528" y="4142232"/>
            <a:ext cx="5394960" cy="292608"/>
          </a:xfrm>
          <a:prstGeom prst="rect">
            <a:avLst/>
          </a:prstGeom>
          <a:noFill/>
        </p:spPr>
        <p:txBody>
          <a:bodyPr wrap="square">
            <a:spAutoFit/>
          </a:bodyPr>
          <a:lstStyle/>
          <a:p>
            <a:pPr algn="l"/>
            <a:r>
              <a:rPr sz="1100" b="1">
                <a:solidFill>
                  <a:srgbClr val="FFFFFF"/>
                </a:solidFill>
                <a:latin typeface="Calibri"/>
              </a:rPr>
              <a:t>One idea per post</a:t>
            </a:r>
          </a:p>
        </p:txBody>
      </p:sp>
      <p:sp>
        <p:nvSpPr>
          <p:cNvPr id="28" name="TextBox 27"/>
          <p:cNvSpPr txBox="1"/>
          <p:nvPr/>
        </p:nvSpPr>
        <p:spPr>
          <a:xfrm>
            <a:off x="6510528" y="4443984"/>
            <a:ext cx="5394960" cy="594360"/>
          </a:xfrm>
          <a:prstGeom prst="rect">
            <a:avLst/>
          </a:prstGeom>
          <a:noFill/>
        </p:spPr>
        <p:txBody>
          <a:bodyPr wrap="square">
            <a:spAutoFit/>
          </a:bodyPr>
          <a:lstStyle/>
          <a:p>
            <a:pPr algn="l"/>
            <a:r>
              <a:rPr sz="950" b="0">
                <a:solidFill>
                  <a:srgbClr val="888888"/>
                </a:solidFill>
                <a:latin typeface="Calibri"/>
              </a:rPr>
              <a:t>One insight. One claim. One CTA.</a:t>
            </a:r>
          </a:p>
        </p:txBody>
      </p:sp>
      <p:sp>
        <p:nvSpPr>
          <p:cNvPr id="29" name="Rectangle 28"/>
          <p:cNvSpPr/>
          <p:nvPr/>
        </p:nvSpPr>
        <p:spPr>
          <a:xfrm>
            <a:off x="411480" y="5193792"/>
            <a:ext cx="137160" cy="13716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58368" y="5111496"/>
            <a:ext cx="5394960" cy="292608"/>
          </a:xfrm>
          <a:prstGeom prst="rect">
            <a:avLst/>
          </a:prstGeom>
          <a:noFill/>
        </p:spPr>
        <p:txBody>
          <a:bodyPr wrap="square">
            <a:spAutoFit/>
          </a:bodyPr>
          <a:lstStyle/>
          <a:p>
            <a:pPr algn="l"/>
            <a:r>
              <a:rPr sz="1100" b="1">
                <a:solidFill>
                  <a:srgbClr val="FFFFFF"/>
                </a:solidFill>
                <a:latin typeface="Calibri"/>
              </a:rPr>
              <a:t>CTA is direct, not soft</a:t>
            </a:r>
          </a:p>
        </p:txBody>
      </p:sp>
      <p:sp>
        <p:nvSpPr>
          <p:cNvPr id="31" name="TextBox 30"/>
          <p:cNvSpPr txBox="1"/>
          <p:nvPr/>
        </p:nvSpPr>
        <p:spPr>
          <a:xfrm>
            <a:off x="658368" y="5413248"/>
            <a:ext cx="5394960" cy="594360"/>
          </a:xfrm>
          <a:prstGeom prst="rect">
            <a:avLst/>
          </a:prstGeom>
          <a:noFill/>
        </p:spPr>
        <p:txBody>
          <a:bodyPr wrap="square">
            <a:spAutoFit/>
          </a:bodyPr>
          <a:lstStyle/>
          <a:p>
            <a:pPr algn="l"/>
            <a:r>
              <a:rPr sz="950" b="0">
                <a:solidFill>
                  <a:srgbClr val="888888"/>
                </a:solidFill>
                <a:latin typeface="Calibri"/>
              </a:rPr>
              <a:t>e.g. 'Tell us your problem. agency.symph.co'</a:t>
            </a:r>
          </a:p>
        </p:txBody>
      </p:sp>
      <p:sp>
        <p:nvSpPr>
          <p:cNvPr id="32" name="Rectangle 31"/>
          <p:cNvSpPr/>
          <p:nvPr/>
        </p:nvSpPr>
        <p:spPr>
          <a:xfrm>
            <a:off x="6263640" y="5193792"/>
            <a:ext cx="137160" cy="13716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6510528" y="5111496"/>
            <a:ext cx="5394960" cy="292608"/>
          </a:xfrm>
          <a:prstGeom prst="rect">
            <a:avLst/>
          </a:prstGeom>
          <a:noFill/>
        </p:spPr>
        <p:txBody>
          <a:bodyPr wrap="square">
            <a:spAutoFit/>
          </a:bodyPr>
          <a:lstStyle/>
          <a:p>
            <a:pPr algn="l"/>
            <a:r>
              <a:rPr sz="1100" b="1">
                <a:solidFill>
                  <a:srgbClr val="FFFFFF"/>
                </a:solidFill>
                <a:latin typeface="Calibri"/>
              </a:rPr>
              <a:t>Price early where relevant</a:t>
            </a:r>
          </a:p>
        </p:txBody>
      </p:sp>
      <p:sp>
        <p:nvSpPr>
          <p:cNvPr id="34" name="TextBox 33"/>
          <p:cNvSpPr txBox="1"/>
          <p:nvPr/>
        </p:nvSpPr>
        <p:spPr>
          <a:xfrm>
            <a:off x="6510528" y="5413248"/>
            <a:ext cx="5394960" cy="594360"/>
          </a:xfrm>
          <a:prstGeom prst="rect">
            <a:avLst/>
          </a:prstGeom>
          <a:noFill/>
        </p:spPr>
        <p:txBody>
          <a:bodyPr wrap="square">
            <a:spAutoFit/>
          </a:bodyPr>
          <a:lstStyle/>
          <a:p>
            <a:pPr algn="l"/>
            <a:r>
              <a:rPr sz="950" b="0">
                <a:solidFill>
                  <a:srgbClr val="888888"/>
                </a:solidFill>
                <a:latin typeface="Calibri"/>
              </a:rPr>
              <a:t>It's a key differentiator vs. traditional agencies.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4E00"/>
        </a:solidFill>
        <a:effectLst/>
      </p:bgPr>
    </p:bg>
    <p:spTree>
      <p:nvGrpSpPr>
        <p:cNvPr id="1" name=""/>
        <p:cNvGrpSpPr/>
        <p:nvPr/>
      </p:nvGrpSpPr>
      <p:grpSpPr/>
      <p:sp>
        <p:nvSpPr>
          <p:cNvPr id="2" name="TextBox 1"/>
          <p:cNvSpPr txBox="1"/>
          <p:nvPr/>
        </p:nvSpPr>
        <p:spPr>
          <a:xfrm>
            <a:off x="914400" y="2103120"/>
            <a:ext cx="10332720" cy="822960"/>
          </a:xfrm>
          <a:prstGeom prst="rect">
            <a:avLst/>
          </a:prstGeom>
          <a:noFill/>
        </p:spPr>
        <p:txBody>
          <a:bodyPr wrap="square">
            <a:spAutoFit/>
          </a:bodyPr>
          <a:lstStyle/>
          <a:p>
            <a:pPr algn="ctr"/>
            <a:r>
              <a:rPr sz="3800" b="1">
                <a:solidFill>
                  <a:srgbClr val="FFFFFF"/>
                </a:solidFill>
                <a:latin typeface="Calibri"/>
              </a:rPr>
              <a:t>MONDAY, MARCH 3</a:t>
            </a:r>
          </a:p>
        </p:txBody>
      </p:sp>
      <p:sp>
        <p:nvSpPr>
          <p:cNvPr id="3" name="TextBox 2"/>
          <p:cNvSpPr txBox="1"/>
          <p:nvPr/>
        </p:nvSpPr>
        <p:spPr>
          <a:xfrm>
            <a:off x="914400" y="3017520"/>
            <a:ext cx="10332720" cy="502920"/>
          </a:xfrm>
          <a:prstGeom prst="rect">
            <a:avLst/>
          </a:prstGeom>
          <a:noFill/>
        </p:spPr>
        <p:txBody>
          <a:bodyPr wrap="square">
            <a:spAutoFit/>
          </a:bodyPr>
          <a:lstStyle/>
          <a:p>
            <a:pPr algn="ctr"/>
            <a:r>
              <a:rPr sz="2200" b="0">
                <a:solidFill>
                  <a:srgbClr val="FFFFFF"/>
                </a:solidFill>
                <a:latin typeface="Calibri"/>
              </a:rPr>
              <a:t>The Problem</a:t>
            </a:r>
          </a:p>
        </p:txBody>
      </p:sp>
      <p:sp>
        <p:nvSpPr>
          <p:cNvPr id="4" name="TextBox 3"/>
          <p:cNvSpPr txBox="1"/>
          <p:nvPr/>
        </p:nvSpPr>
        <p:spPr>
          <a:xfrm>
            <a:off x="914400" y="3657600"/>
            <a:ext cx="10332720" cy="365760"/>
          </a:xfrm>
          <a:prstGeom prst="rect">
            <a:avLst/>
          </a:prstGeom>
          <a:noFill/>
        </p:spPr>
        <p:txBody>
          <a:bodyPr wrap="square">
            <a:spAutoFit/>
          </a:bodyPr>
          <a:lstStyle/>
          <a:p>
            <a:pPr algn="ctr"/>
            <a:r>
              <a:rPr sz="1300" b="0">
                <a:solidFill>
                  <a:srgbClr val="FFCCBB"/>
                </a:solidFill>
                <a:latin typeface="Calibri"/>
              </a:rPr>
              <a:t>3 posts   3 different pillars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MONDAY, MARCH 3   |   THE AGENCY</a:t>
            </a:r>
          </a:p>
        </p:txBody>
      </p:sp>
      <p:sp>
        <p:nvSpPr>
          <p:cNvPr id="4" name="Rectangle 3"/>
          <p:cNvSpPr/>
          <p:nvPr/>
        </p:nvSpPr>
        <p:spPr>
          <a:xfrm>
            <a:off x="8778240" y="91440"/>
            <a:ext cx="3200400" cy="31089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USEFUL KNOWLEDGE</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Why Software Goes Unused</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Most software gets abandoned within 18 months.
Not unsubscribed. Still paid for. Just quietly ignored.
The reason is almost never the software.
It's the gap between how the tool was built and how the team actually works.
No amount of training closes that gap.
The only fix is building the tool around the workflow from day one.
Tell us your workflow. We'll build something that fits.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Dark background. Bold stat: "68% of enterprise SaaS goes underutilized within 18 months." Type-only, Geist font. No icons.</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Monday, March 3  |  Useful Knowledge  |  The Agency by Symph</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MONDAY, MARCH 3   |   THE AGENCY</a:t>
            </a:r>
          </a:p>
        </p:txBody>
      </p:sp>
      <p:sp>
        <p:nvSpPr>
          <p:cNvPr id="4" name="Rectangle 3"/>
          <p:cNvSpPr/>
          <p:nvPr/>
        </p:nvSpPr>
        <p:spPr>
          <a:xfrm>
            <a:off x="8778240" y="91440"/>
            <a:ext cx="3200400" cy="310896"/>
          </a:xfrm>
          <a:prstGeom prst="rect">
            <a:avLst/>
          </a:prstGeom>
          <a:solidFill>
            <a:srgbClr val="FF4E00"/>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THOUGHT LEADERSHIP</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Two Bad Options</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For decades, businesses were told they had two choices:
Generic SaaS — cheap, fast, never quite right.
Custom dev — expensive, slow, hopefully worth it.
Both options fail in the same place: the last 30% that doesn't fit is exactly where the real work happens.
AI changed the build equation. That 30% is now solvable, fast, and priced like a subscription.
That's the third option.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Split panel: left "1,200 features" (generic SaaS) vs right "$180K invoice" (custom dev). Both crossed out. Centre text: "There's a third option."</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Monday, March 3  |  Thought Leadership  |  The Agency by Symph</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FFB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MONDAY, MARCH 3   |   THE AGENCY</a:t>
            </a:r>
          </a:p>
        </p:txBody>
      </p:sp>
      <p:sp>
        <p:nvSpPr>
          <p:cNvPr id="4" name="Rectangle 3"/>
          <p:cNvSpPr/>
          <p:nvPr/>
        </p:nvSpPr>
        <p:spPr>
          <a:xfrm>
            <a:off x="8778240" y="91440"/>
            <a:ext cx="3200400" cy="310896"/>
          </a:xfrm>
          <a:prstGeom prst="rect">
            <a:avLst/>
          </a:prstGeom>
          <a:solidFill>
            <a:srgbClr val="FFBF00"/>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PEOPLE / CULTURE</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Who We Are</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This is what building software for real businesses looks like.
Not slides. Not pitches.
A team thinking through the problem before writing a single line of code.
That's the part most vendors skip.
We're Symph, an AI-native agency from Cebu.
Follow us this week. We're sharing everything we know about building software that actually fits.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Candid team photo, real office, whiteboard session or design review. Warm, natural light. Minimal overlay: "Human Intelligence. AI Velocity."</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Monday, March 3  |  People / Culture  |  The Agency by Symph</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4E00"/>
        </a:solidFill>
        <a:effectLst/>
      </p:bgPr>
    </p:bg>
    <p:spTree>
      <p:nvGrpSpPr>
        <p:cNvPr id="1" name=""/>
        <p:cNvGrpSpPr/>
        <p:nvPr/>
      </p:nvGrpSpPr>
      <p:grpSpPr/>
      <p:sp>
        <p:nvSpPr>
          <p:cNvPr id="2" name="TextBox 1"/>
          <p:cNvSpPr txBox="1"/>
          <p:nvPr/>
        </p:nvSpPr>
        <p:spPr>
          <a:xfrm>
            <a:off x="914400" y="2103120"/>
            <a:ext cx="10332720" cy="822960"/>
          </a:xfrm>
          <a:prstGeom prst="rect">
            <a:avLst/>
          </a:prstGeom>
          <a:noFill/>
        </p:spPr>
        <p:txBody>
          <a:bodyPr wrap="square">
            <a:spAutoFit/>
          </a:bodyPr>
          <a:lstStyle/>
          <a:p>
            <a:pPr algn="ctr"/>
            <a:r>
              <a:rPr sz="3800" b="1">
                <a:solidFill>
                  <a:srgbClr val="FFFFFF"/>
                </a:solidFill>
                <a:latin typeface="Calibri"/>
              </a:rPr>
              <a:t>TUESDAY, MARCH 4</a:t>
            </a:r>
          </a:p>
        </p:txBody>
      </p:sp>
      <p:sp>
        <p:nvSpPr>
          <p:cNvPr id="3" name="TextBox 2"/>
          <p:cNvSpPr txBox="1"/>
          <p:nvPr/>
        </p:nvSpPr>
        <p:spPr>
          <a:xfrm>
            <a:off x="914400" y="3017520"/>
            <a:ext cx="10332720" cy="502920"/>
          </a:xfrm>
          <a:prstGeom prst="rect">
            <a:avLst/>
          </a:prstGeom>
          <a:noFill/>
        </p:spPr>
        <p:txBody>
          <a:bodyPr wrap="square">
            <a:spAutoFit/>
          </a:bodyPr>
          <a:lstStyle/>
          <a:p>
            <a:pPr algn="ctr"/>
            <a:r>
              <a:rPr sz="2200" b="0">
                <a:solidFill>
                  <a:srgbClr val="FFFFFF"/>
                </a:solidFill>
                <a:latin typeface="Calibri"/>
              </a:rPr>
              <a:t>The Approach</a:t>
            </a:r>
          </a:p>
        </p:txBody>
      </p:sp>
      <p:sp>
        <p:nvSpPr>
          <p:cNvPr id="4" name="TextBox 3"/>
          <p:cNvSpPr txBox="1"/>
          <p:nvPr/>
        </p:nvSpPr>
        <p:spPr>
          <a:xfrm>
            <a:off x="914400" y="3657600"/>
            <a:ext cx="10332720" cy="365760"/>
          </a:xfrm>
          <a:prstGeom prst="rect">
            <a:avLst/>
          </a:prstGeom>
          <a:noFill/>
        </p:spPr>
        <p:txBody>
          <a:bodyPr wrap="square">
            <a:spAutoFit/>
          </a:bodyPr>
          <a:lstStyle/>
          <a:p>
            <a:pPr algn="ctr"/>
            <a:r>
              <a:rPr sz="1300" b="0">
                <a:solidFill>
                  <a:srgbClr val="FFCCBB"/>
                </a:solidFill>
                <a:latin typeface="Calibri"/>
              </a:rPr>
              <a:t>3 posts   3 different pillars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06D6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TUESDAY, MARCH 4   |   THE AGENCY</a:t>
            </a:r>
          </a:p>
        </p:txBody>
      </p:sp>
      <p:sp>
        <p:nvSpPr>
          <p:cNvPr id="4" name="Rectangle 3"/>
          <p:cNvSpPr/>
          <p:nvPr/>
        </p:nvSpPr>
        <p:spPr>
          <a:xfrm>
            <a:off x="8778240" y="91440"/>
            <a:ext cx="3200400" cy="310896"/>
          </a:xfrm>
          <a:prstGeom prst="rect">
            <a:avLst/>
          </a:prstGeom>
          <a:solidFill>
            <a:srgbClr val="06D68A"/>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PROOF</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The Report That Took 4 Hours</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A financial services team ran the same report manually every week.
4 hours. Every time. For 3 years.
They tried two tools. Both added steps instead of removing them.
We mapped their actual workflow, found the bottleneck nobody had automated, and built something specific.
4 hours became 4 minutes.
Not because we're fast. Because we understood the actual problem first.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Bold stat card. Large white "4 min" on black. Crossed out above it: "4 hours." Factual, stark. No decoration.</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Tuesday, March 4  |  Proof  |  The Agency by Symph</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A0A0A"/>
        </a:solidFill>
        <a:effectLst/>
      </p:bgPr>
    </p:bg>
    <p:spTree>
      <p:nvGrpSpPr>
        <p:cNvPr id="1" name=""/>
        <p:cNvGrpSpPr/>
        <p:nvPr/>
      </p:nvGrpSpPr>
      <p:grpSpPr/>
      <p:sp>
        <p:nvSpPr>
          <p:cNvPr id="2" name="Rectangle 1"/>
          <p:cNvSpPr/>
          <p:nvPr/>
        </p:nvSpPr>
        <p:spPr>
          <a:xfrm>
            <a:off x="0" y="0"/>
            <a:ext cx="64008" cy="6858000"/>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82880" y="137160"/>
            <a:ext cx="7315200" cy="256032"/>
          </a:xfrm>
          <a:prstGeom prst="rect">
            <a:avLst/>
          </a:prstGeom>
          <a:noFill/>
        </p:spPr>
        <p:txBody>
          <a:bodyPr wrap="square">
            <a:spAutoFit/>
          </a:bodyPr>
          <a:lstStyle/>
          <a:p>
            <a:pPr algn="l"/>
            <a:r>
              <a:rPr sz="850" b="0">
                <a:solidFill>
                  <a:srgbClr val="888888"/>
                </a:solidFill>
                <a:latin typeface="Calibri"/>
              </a:rPr>
              <a:t>TUESDAY, MARCH 4   |   THE AGENCY</a:t>
            </a:r>
          </a:p>
        </p:txBody>
      </p:sp>
      <p:sp>
        <p:nvSpPr>
          <p:cNvPr id="4" name="Rectangle 3"/>
          <p:cNvSpPr/>
          <p:nvPr/>
        </p:nvSpPr>
        <p:spPr>
          <a:xfrm>
            <a:off x="8778240" y="91440"/>
            <a:ext cx="3200400" cy="310896"/>
          </a:xfrm>
          <a:prstGeom prst="rect">
            <a:avLst/>
          </a:prstGeom>
          <a:solidFill>
            <a:srgbClr val="00B4D8"/>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r>
              <a:rPr sz="850" b="1">
                <a:solidFill>
                  <a:srgbClr val="FFFFFF"/>
                </a:solidFill>
                <a:latin typeface="Calibri"/>
              </a:rPr>
              <a:t>USEFUL KNOWLEDGE</a:t>
            </a:r>
          </a:p>
        </p:txBody>
      </p:sp>
      <p:sp>
        <p:nvSpPr>
          <p:cNvPr id="5" name="TextBox 4"/>
          <p:cNvSpPr txBox="1"/>
          <p:nvPr/>
        </p:nvSpPr>
        <p:spPr>
          <a:xfrm>
            <a:off x="201168" y="502920"/>
            <a:ext cx="8046720" cy="640080"/>
          </a:xfrm>
          <a:prstGeom prst="rect">
            <a:avLst/>
          </a:prstGeom>
          <a:noFill/>
        </p:spPr>
        <p:txBody>
          <a:bodyPr wrap="square">
            <a:spAutoFit/>
          </a:bodyPr>
          <a:lstStyle/>
          <a:p>
            <a:pPr algn="l"/>
            <a:r>
              <a:rPr sz="2400" b="1">
                <a:solidFill>
                  <a:srgbClr val="FFFFFF"/>
                </a:solidFill>
                <a:latin typeface="Calibri"/>
              </a:rPr>
              <a:t>AI Velocity</a:t>
            </a:r>
          </a:p>
        </p:txBody>
      </p:sp>
      <p:sp>
        <p:nvSpPr>
          <p:cNvPr id="6" name="Rectangle 5"/>
          <p:cNvSpPr/>
          <p:nvPr/>
        </p:nvSpPr>
        <p:spPr>
          <a:xfrm>
            <a:off x="201168" y="1234440"/>
            <a:ext cx="11777472" cy="22860"/>
          </a:xfrm>
          <a:prstGeom prst="rect">
            <a:avLst/>
          </a:prstGeom>
          <a:solidFill>
            <a:srgbClr val="2A2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01168" y="1371600"/>
            <a:ext cx="5669280" cy="256032"/>
          </a:xfrm>
          <a:prstGeom prst="rect">
            <a:avLst/>
          </a:prstGeom>
          <a:noFill/>
        </p:spPr>
        <p:txBody>
          <a:bodyPr wrap="square">
            <a:spAutoFit/>
          </a:bodyPr>
          <a:lstStyle/>
          <a:p>
            <a:pPr algn="l"/>
            <a:r>
              <a:rPr sz="800" b="1">
                <a:solidFill>
                  <a:srgbClr val="888888"/>
                </a:solidFill>
                <a:latin typeface="Calibri"/>
              </a:rPr>
              <a:t>CAPTION COPY</a:t>
            </a:r>
          </a:p>
        </p:txBody>
      </p:sp>
      <p:sp>
        <p:nvSpPr>
          <p:cNvPr id="8" name="TextBox 7"/>
          <p:cNvSpPr txBox="1"/>
          <p:nvPr/>
        </p:nvSpPr>
        <p:spPr>
          <a:xfrm>
            <a:off x="201168" y="1691640"/>
            <a:ext cx="5577840" cy="4754880"/>
          </a:xfrm>
          <a:prstGeom prst="rect">
            <a:avLst/>
          </a:prstGeom>
          <a:noFill/>
        </p:spPr>
        <p:txBody>
          <a:bodyPr wrap="square">
            <a:spAutoFit/>
          </a:bodyPr>
          <a:lstStyle/>
          <a:p>
            <a:pPr algn="l"/>
            <a:r>
              <a:rPr sz="1050" b="0">
                <a:solidFill>
                  <a:srgbClr val="FFFFFF"/>
                </a:solidFill>
                <a:latin typeface="Calibri"/>
              </a:rPr>
              <a:t>AI tools can build software in days.
That's not the breakthrough people think it is.
Building fast is only valuable if you're building the right thing.
The bottleneck moved from execution to problem definition.
The combination that works: human intelligence for problem definition, AI velocity for execution.
Both. In that order.
agency.symph.co</a:t>
            </a:r>
          </a:p>
        </p:txBody>
      </p:sp>
      <p:sp>
        <p:nvSpPr>
          <p:cNvPr id="9" name="Rectangle 8"/>
          <p:cNvSpPr/>
          <p:nvPr/>
        </p:nvSpPr>
        <p:spPr>
          <a:xfrm>
            <a:off x="6080760" y="1325880"/>
            <a:ext cx="5852160" cy="521208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36208" y="1444752"/>
            <a:ext cx="5486400" cy="256032"/>
          </a:xfrm>
          <a:prstGeom prst="rect">
            <a:avLst/>
          </a:prstGeom>
          <a:noFill/>
        </p:spPr>
        <p:txBody>
          <a:bodyPr wrap="square">
            <a:spAutoFit/>
          </a:bodyPr>
          <a:lstStyle/>
          <a:p>
            <a:pPr algn="l"/>
            <a:r>
              <a:rPr sz="800" b="1">
                <a:solidFill>
                  <a:srgbClr val="888888"/>
                </a:solidFill>
                <a:latin typeface="Calibri"/>
              </a:rPr>
              <a:t>CREATIVE DIRECTION</a:t>
            </a:r>
          </a:p>
        </p:txBody>
      </p:sp>
      <p:sp>
        <p:nvSpPr>
          <p:cNvPr id="11" name="TextBox 10"/>
          <p:cNvSpPr txBox="1"/>
          <p:nvPr/>
        </p:nvSpPr>
        <p:spPr>
          <a:xfrm>
            <a:off x="6236208" y="1755648"/>
            <a:ext cx="5532120" cy="4480560"/>
          </a:xfrm>
          <a:prstGeom prst="rect">
            <a:avLst/>
          </a:prstGeom>
          <a:noFill/>
        </p:spPr>
        <p:txBody>
          <a:bodyPr wrap="square">
            <a:spAutoFit/>
          </a:bodyPr>
          <a:lstStyle/>
          <a:p>
            <a:pPr algn="l"/>
            <a:r>
              <a:rPr sz="1050" b="0">
                <a:solidFill>
                  <a:srgbClr val="FFFFFF"/>
                </a:solidFill>
                <a:latin typeface="Calibri"/>
              </a:rPr>
              <a:t>Clean split graphic: left "AI velocity: Fast" in green, right "Problem definition: Still human" in white. Dividing line. Dark background.</a:t>
            </a:r>
          </a:p>
        </p:txBody>
      </p:sp>
      <p:sp>
        <p:nvSpPr>
          <p:cNvPr id="12" name="TextBox 11"/>
          <p:cNvSpPr txBox="1"/>
          <p:nvPr/>
        </p:nvSpPr>
        <p:spPr>
          <a:xfrm>
            <a:off x="201168" y="6492240"/>
            <a:ext cx="10972800" cy="274320"/>
          </a:xfrm>
          <a:prstGeom prst="rect">
            <a:avLst/>
          </a:prstGeom>
          <a:noFill/>
        </p:spPr>
        <p:txBody>
          <a:bodyPr wrap="square">
            <a:spAutoFit/>
          </a:bodyPr>
          <a:lstStyle/>
          <a:p>
            <a:pPr algn="l"/>
            <a:r>
              <a:rPr sz="800" b="0">
                <a:solidFill>
                  <a:srgbClr val="888888"/>
                </a:solidFill>
                <a:latin typeface="Calibri"/>
              </a:rPr>
              <a:t>Tuesday, March 4  |  Useful Knowledge  |  The Agency by Symph</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