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2" Type="http://schemas.openxmlformats.org/officeDocument/2006/relationships/viewProps" Target="viewProps.xml" /><Relationship Id="rId2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4" Type="http://schemas.openxmlformats.org/officeDocument/2006/relationships/tableStyles" Target="tableStyles.xml" /><Relationship Id="rId2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phinma-pathways.lovable.app/dashboard" TargetMode="Externa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PHINMA Learning Platform — Simplified Pitch Deck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For Dr. Chito B. Salazar</a:t>
            </a:r>
          </a:p>
          <a:p>
            <a:pPr lvl="0" indent="0" marL="0">
              <a:buNone/>
            </a:pPr>
            <a:r>
              <a:rPr i="1"/>
              <a:t>Copy each section as a slide in Google Slides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6: THE NUMBERS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ROI That Speaks for Itself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Pilot (SWU)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Network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Students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3,500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177,000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Current spend/student/year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~$112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~$112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With PLP/student/year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~$72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~$72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Annual Savings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~$73,000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~$19.8 MILLION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Cost Reduction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56%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56%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Consolidation pays for itself. AI is the bonus.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7: THE MODEL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Hypercustom Subscription — Zero Risk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Details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Upfront cost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₱0 — We build V1 at our risk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Monthly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$5-6/student/month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Minimum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2,000 users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Go-live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10-12 weeks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Updates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 feature releases/year included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Hosting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Fully managed by Symph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AI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 chats/student included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We succeed when students succeed.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8: THE ROLLOUT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Phased Deployment, Proven Results</a:t>
            </a:r>
          </a:p>
          <a:p>
            <a:pPr lvl="0" indent="0">
              <a:buNone/>
            </a:pPr>
            <a:r>
              <a:rPr>
                <a:latin typeface="Courier"/>
              </a:rPr>
              <a:t>PHASE 1 (Weeks 1-12)     PHASE 2 (Months 3-4)     PHASE 3 (Month 5)        PHASE 4 (Month 6+)
─────────────────────    ────────────────────     ─────────────────        ─────────────────
Build &amp; Configure        Pilot at SWU             Expand Subjects          Full Network
• Platform setup         • Live with Anaphy       • Add more courses       • All PHINMA schools
• Content upload         • 3,500 students         • More campuses          • Ongoing support
• Integrations           • Intensive feedback     • Optimize               • Feature roadmap</a:t>
            </a:r>
          </a:p>
          <a:p>
            <a:pPr lvl="0" indent="0" marL="0">
              <a:buNone/>
            </a:pPr>
            <a:r>
              <a:rPr b="1"/>
              <a:t>Start small. Prove value. Scale fast.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9: DEMO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See It In Action</a:t>
            </a:r>
          </a:p>
          <a:p>
            <a:pPr lvl="0" indent="0" marL="0">
              <a:buNone/>
            </a:pPr>
            <a:r>
              <a:rPr b="1"/>
              <a:t>Live POC:</a:t>
            </a:r>
            <a:r>
              <a:rPr/>
              <a:t> </a:t>
            </a:r>
            <a:r>
              <a:rPr>
                <a:hlinkClick r:id="rId2"/>
              </a:rPr>
              <a:t>phinma-pathways.lovable.app/dashboard</a:t>
            </a:r>
          </a:p>
          <a:p>
            <a:pPr lvl="0" indent="0" marL="0">
              <a:buNone/>
            </a:pPr>
            <a:r>
              <a:rPr b="1"/>
              <a:t>Three views:</a:t>
            </a:r>
            <a:r>
              <a:rPr/>
              <a:t> 1. 🎓 </a:t>
            </a:r>
            <a:r>
              <a:rPr b="1"/>
              <a:t>Student</a:t>
            </a:r>
            <a:r>
              <a:rPr/>
              <a:t> — Personalized learning, AI assistant, instant feedback 2. 👩‍🏫 </a:t>
            </a:r>
            <a:r>
              <a:rPr b="1"/>
              <a:t>Teacher</a:t>
            </a:r>
            <a:r>
              <a:rPr/>
              <a:t> — Progress dashboards, intervention triggers, feedback tools 3. 🏫 </a:t>
            </a:r>
            <a:r>
              <a:rPr b="1"/>
              <a:t>Admin</a:t>
            </a:r>
            <a:r>
              <a:rPr/>
              <a:t> — School-wide analytics, section performance, content management</a:t>
            </a:r>
          </a:p>
          <a:p>
            <a:pPr lvl="0" indent="0" marL="0">
              <a:buNone/>
            </a:pPr>
            <a:r>
              <a:rPr i="1"/>
              <a:t>[Switch to demo]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10: WHY SYMPH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16 Years. Real Clients. Philippine DNA.</a:t>
            </a:r>
          </a:p>
          <a:p>
            <a:pPr lvl="0" indent="0" marL="0">
              <a:buNone/>
            </a:pPr>
            <a:r>
              <a:rPr b="1"/>
              <a:t>Enterprise clients:</a:t>
            </a:r>
            <a:r>
              <a:rPr/>
              <a:t> Globe, BPI, government agencies </a:t>
            </a:r>
            <a:r>
              <a:rPr b="1"/>
              <a:t>Education focus:</a:t>
            </a:r>
            <a:r>
              <a:rPr/>
              <a:t> Built for Filipino students, not adapted from foreign LMS </a:t>
            </a:r>
            <a:r>
              <a:rPr b="1"/>
              <a:t>Hypercustom model:</a:t>
            </a:r>
            <a:r>
              <a:rPr/>
              <a:t> We build what you need, not what we have</a:t>
            </a:r>
          </a:p>
          <a:p>
            <a:pPr lvl="0" indent="0" marL="0">
              <a:buNone/>
            </a:pPr>
            <a:r>
              <a:rPr b="1"/>
              <a:t>We’re not selling software. We’re building your platform.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11: THE ASK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Let’s Start with SWU</a:t>
            </a:r>
          </a:p>
          <a:p>
            <a:pPr lvl="0" indent="0" marL="0">
              <a:buNone/>
            </a:pPr>
            <a:r>
              <a:rPr b="1"/>
              <a:t>Immediate next steps:</a:t>
            </a:r>
            <a:r>
              <a:rPr/>
              <a:t> 1. ✅ LMS Architecture Audit — Map existing systems (2 weeks) 2. ✅ Pilot Scope — Agree on Anaphy, 3,500 students, success metrics 3. ✅ Build &amp; Launch — Live in 10-12 weeks 4. ✅ Prove It — Measure dropout reduction, then scale</a:t>
            </a:r>
          </a:p>
          <a:p>
            <a:pPr lvl="0" indent="0" marL="0">
              <a:buNone/>
            </a:pPr>
            <a:r>
              <a:rPr b="1"/>
              <a:t>Target:</a:t>
            </a:r>
            <a:r>
              <a:rPr/>
              <a:t> Meet with SWU team Feb 23-27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12: CONTACT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Ready to Transform Student Success?</a:t>
            </a:r>
          </a:p>
          <a:p>
            <a:pPr lvl="0" indent="0" marL="0">
              <a:buNone/>
            </a:pPr>
            <a:r>
              <a:rPr b="1"/>
              <a:t>Symph</a:t>
            </a:r>
            <a:r>
              <a:rPr/>
              <a:t> [Contact details]</a:t>
            </a:r>
          </a:p>
          <a:p>
            <a:pPr lvl="0" indent="0" marL="0">
              <a:buNone/>
            </a:pPr>
            <a:r>
              <a:rPr i="1"/>
              <a:t>One platform. Smarter learning. $19.8M in savings.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END OF DECK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Notes for presenter:</a:t>
            </a:r>
            <a:r>
              <a:rPr/>
              <a:t> - Lead with the $19.8M savings headline — that’s the attention grabber - The student outcomes story supports the business case - Demo link is live: phinma-pathways.lovable.app/dashboard - Key question to close: “Can we schedule the SWU team meeting for Feb 23-27?”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1: TITLE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Platform. Smarter Learning. Massive Savings.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PHINMA Learning Platform (PLP)</a:t>
            </a:r>
            <a:r>
              <a:rPr/>
              <a:t> </a:t>
            </a:r>
            <a:r>
              <a:rPr i="1"/>
              <a:t>An AI-Powered Learning Ecosystem</a:t>
            </a:r>
          </a:p>
          <a:p>
            <a:pPr lvl="0" indent="0" marL="0">
              <a:buNone/>
            </a:pPr>
            <a:r>
              <a:rPr/>
              <a:t>Symph × PHINMA Education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2: THE CHALLENGE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15-20% of Students Drop Out</a:t>
            </a:r>
          </a:p>
          <a:p>
            <a:pPr lvl="0" indent="0" marL="0">
              <a:buNone/>
            </a:pPr>
            <a:r>
              <a:rPr/>
              <a:t>For a network of </a:t>
            </a:r>
            <a:r>
              <a:rPr b="1"/>
              <a:t>177,000 students</a:t>
            </a:r>
            <a:r>
              <a:rPr/>
              <a:t>, that’s the equivalent of an entire college disappearing every year.</a:t>
            </a:r>
          </a:p>
          <a:p>
            <a:pPr lvl="0" indent="0" marL="0">
              <a:buNone/>
            </a:pPr>
            <a:r>
              <a:rPr b="1"/>
              <a:t>The culprits:</a:t>
            </a:r>
            <a:r>
              <a:rPr/>
              <a:t> - 📚 Difficult courses (Anatomy &amp; Physiology) cause failures - 💸 Retakes add financial burden → dropouts - ⏰ Intervention comes too late (one week before finals) - 📝 Teachers can’t give personalized feedback at scale</a:t>
            </a:r>
          </a:p>
          <a:p>
            <a:pPr lvl="0" indent="0" marL="0">
              <a:buNone/>
            </a:pPr>
            <a:r>
              <a:rPr b="1"/>
              <a:t>Every dropout is a broken promise — and a business cost.</a:t>
            </a:r>
          </a:p>
        </p:txBody>
      </p:sp>
    </p:spTree>
  </p:cSld>
</p:sld>
</file>

<file path=ppt/slides/slide5.xml><?xml version="1.0" encoding="UTF-8"?><p:sld xmlns:a="http://schemas.openxmlformats.org/drawingml/2006/main" xmlns:r="http://schemas.openxmlformats.org/officeDocument/2006/relationships" xmlns:p="http://schemas.openxmlformats.org/presentationml/2006/main"><p:cSld><p:spTree><p:nvGrpSpPr><p:cNvPr id="1" name="" /><p:cNvGrpSpPr /><p:nvPr /></p:nvGrpSpPr><p:grpSpPr><a:xfrm><a:off x="0" y="0" /><a:ext cx="0" cy="0" /><a:chOff x="0" y="0" /><a:chExt cx="0" cy="0" /></a:xfrm></p:grpSpPr><p:sp><p:nvSpPr><p:cNvPr id="4" name="Text Placeholder 3" /><p:cNvSpPr><a:spLocks noGrp="1" /></p:cNvSpPr><p:nvPr><p:ph idx="2" sz="half" type="body" /></p:nvPr></p:nvSpPr><p:spPr /><p:txBody><a:bodyPr /><a:lstStyle /><a:p><a:pPr lvl="0" indent="0" marL="0"><a:spcBef><a:spcPts val="3000" /></a:spcBef><a:buNone /></a:pPr><a:r><a:rPr b="1" /><a:t>SLIDE 3: THE HIDDEN COST</a:t></a:r></a:p><a:p><a:pPr lvl="0" indent="0" marL="0"><a:spcBef><a:spcPts val="3000" /></a:spcBef><a:buNone /></a:pPr><a:r><a:rPr b="1" /><a:t>You’re Paying for 7+ Platforms</a:t></a:r></a:p></p:txBody></p:sp><p:graphicFrame><p:nvGraphicFramePr><p:cNvPr id="6" name="Content Placeholder 5" /><p:cNvGraphicFramePr><a:graphicFrameLocks noGrp="1" /></p:cNvGraphicFramePr><p:nvPr><p:ph idx="1" /></p:nvPr></p:nvGraphicFramePr><p:xfrm><a:off x="3568700" y="203200" /><a:ext cx="5105400" cy="4381500" /></p:xfrm><a:graphic><a:graphicData uri="http://schemas.openxmlformats.org/drawingml/2006/table"><a:tbl><a:tblPr firstRow="1" bandRow="1"><a:tableStyleId>{5C22544A-7EE6-4342-B048-85BDC9FD1C3A}</a:tableStyleId></a:tblPr><a:tblGrid><a:gridCol w="1384300" /><a:gridCol w="1930400" /><a:gridCol w="1790700" /></a:tblGrid><a:tr h="0"><a:tc><a:txBody><a:bodyPr /><a:lstStyle /><a:p><a:pPr lvl="0" indent="0" marL="0"><a:buNone /></a:pPr><a:r><a:rPr /><a:t>Platform</a:t></a:r></a:p></a:txBody><a:tcPr /></a:tc><a:tc><a:txBody><a:bodyPr /><a:lstStyle /><a:p><a:pPr lvl="0" indent="0" marL="0"><a:buNone /></a:pPr><a:r><a:rPr /><a:t>What It Does</a:t></a:r></a:p></a:txBody><a:tcPr /></a:tc><a:tc><a:txBody><a:bodyPr /><a:lstStyle /><a:p><a:pPr lvl="0" indent="0" marL="0"><a:buNone /></a:pPr><a:r><a:rPr /><a:t>Annual Cost</a:t></a:r></a:p></a:txBody><a:tcPr /></a:tc></a:tr><a:tr h="0"><a:tc><a:txBody><a:bodyPr /><a:lstStyle /><a:p><a:pPr lvl="0" indent="0" marL="0"><a:buNone /></a:pPr><a:r><a:rPr /><a:t>Canvas LMS</a:t></a:r></a:p></a:txBody></a:tc><a:tc><a:txBody><a:bodyPr /><a:lstStyle /><a:p><a:pPr lvl="0" indent="0" marL="0"><a:buNone /></a:pPr><a:r><a:rPr /><a:t>Course management</a:t></a:r></a:p></a:txBody></a:tc><a:tc><a:txBody><a:bodyPr /><a:lstStyle /><a:p><a:pPr lvl="0" indent="0" marL="0"><a:buNone /></a:pPr><a14:m><m:oMathPara xmlns:m="http://schemas.openxmlformats.org/officeDocument/2006/math"><m:oMathParaPr><m:jc m:val="center" /></m:oMathParaPr><m:oMath><m:r><m:rPr><m:sty m:val="p" /></m:rPr><m:t>|</m:t></m:r><m:r><m:rPr><m:sty m:val="p" /></m:rPr><m:t>|</m:t></m:r><m:r><m:t>K</m:t></m:r><m:r><m:t>h</m:t></m:r><m:r><m:t>a</m:t></m:r><m:r><m:t>n</m:t></m:r><m:r><m:t>A</m:t></m:r><m:r><m:t>c</m:t></m:r><m:r><m:t>a</m:t></m:r><m:r><m:t>d</m:t></m:r><m:r><m:t>e</m:t></m:r><m:r><m:t>m</m:t></m:r><m:r><m:t>y</m:t></m:r><m:r><m:rPr><m:sty m:val="p" /></m:rPr><m:t>|</m:t></m:r><m:r><m:t>L</m:t></m:r><m:r><m:t>e</m:t></m:r><m:r><m:t>a</m:t></m:r><m:r><m:t>r</m:t></m:r><m:r><m:t>n</m:t></m:r><m:r><m:t>i</m:t></m:r><m:r><m:t>n</m:t></m:r><m:r><m:t>g</m:t></m:r><m:r><m:t>c</m:t></m:r><m:r><m:t>o</m:t></m:r><m:r><m:t>n</m:t></m:r><m:r><m:t>t</m:t></m:r><m:r><m:t>e</m:t></m:r><m:r><m:t>n</m:t></m:r><m:r><m:t>t</m:t></m:r><m:r><m:rPr><m:sty m:val="p" /></m:rPr><m:t>|</m:t></m:r></m:oMath></m:oMathPara></a14:m></a:p></a:txBody></a:tc></a:tr><a:tr h="0"><a:tc><a:txBody><a:bodyPr /><a:lstStyle /><a:p><a:pPr lvl="0" indent="0" marL="0"><a:buNone /></a:pPr><a:r><a:rPr /><a:t>Quiz Whizzer</a:t></a:r></a:p></a:txBody></a:tc><a:tc><a:txBody><a:bodyPr /><a:lstStyle /><a:p><a:pPr lvl="0" indent="0" marL="0"><a:buNone /></a:pPr><a:r><a:rPr /><a:t>Gamified quizzes</a:t></a:r></a:p></a:txBody></a:tc><a:tc><a:txBody><a:bodyPr /><a:lstStyle /><a:p><a:pPr lvl="0" indent="0" marL="0"><a:buNone /></a:pPr><a:r><a:rPr /><a:t>$</a:t></a:r></a:p></a:txBody></a:tc></a:tr><a:tr h="0"><a:tc><a:txBody><a:bodyPr /><a:lstStyle /><a:p><a:pPr lvl="0" indent="0" marL="0"><a:buNone /></a:pPr><a:r><a:rPr /><a:t>Google Classroom</a:t></a:r></a:p></a:txBody></a:tc><a:tc><a:txBody><a:bodyPr /><a:lstStyle /><a:p><a:pPr lvl="0" indent="0" marL="0"><a:buNone /></a:pPr><a:r><a:rPr /><a:t>Communication</a:t></a:r></a:p></a:txBody></a:tc><a:tc><a:txBody><a:bodyPr /><a:lstStyle /><a:p><a:pPr lvl="0" indent="0" marL="0"><a:buNone /></a:pPr><a14:m><m:oMathPara xmlns:m="http://schemas.openxmlformats.org/officeDocument/2006/math"><m:oMathParaPr><m:jc m:val="center" /></m:oMathParaPr><m:oMath><m:r><m:rPr><m:sty m:val="p" /></m:rPr><m:t>|</m:t></m:r><m:r><m:rPr><m:sty m:val="p" /></m:rPr><m:t>|</m:t></m:r><m:r><m:t>A</m:t></m:r><m:r><m:t>n</m:t></m:r><m:r><m:t>a</m:t></m:r><m:r><m:t>l</m:t></m:r><m:r><m:t>y</m:t></m:r><m:r><m:t>t</m:t></m:r><m:r><m:t>i</m:t></m:r><m:r><m:t>c</m:t></m:r><m:r><m:t>s</m:t></m:r><m:r><m:t>t</m:t></m:r><m:r><m:t>o</m:t></m:r><m:r><m:t>o</m:t></m:r><m:r><m:t>l</m:t></m:r><m:r><m:t>s</m:t></m:r><m:r><m:rPr><m:sty m:val="p" /></m:rPr><m:t>|</m:t></m:r><m:r><m:t>R</m:t></m:r><m:r><m:t>e</m:t></m:r><m:r><m:t>p</m:t></m:r><m:r><m:t>o</m:t></m:r><m:r><m:t>r</m:t></m:r><m:r><m:t>t</m:t></m:r><m:r><m:t>i</m:t></m:r><m:r><m:t>n</m:t></m:r><m:r><m:t>g</m:t></m:r><m:r><m:rPr><m:sty m:val="p" /></m:rPr><m:t>|</m:t></m:r></m:oMath></m:oMathPara></a14:m></a:p></a:txBody></a:tc></a:tr><a:tr h="0"><a:tc><a:txBody><a:bodyPr /><a:lstStyle /><a:p><a:pPr lvl="0" indent="0" marL="0"><a:buNone /></a:pPr><a:r><a:rPr /><a:t>Learning Pod</a:t></a:r></a:p></a:txBody></a:tc><a:tc><a:txBody><a:bodyPr /><a:lstStyle /><a:p><a:pPr lvl="0" indent="0" marL="0"><a:buNone /></a:pPr><a:r><a:rPr /><a:t>Physical support</a:t></a:r></a:p></a:txBody></a:tc><a:tc><a:txBody><a:bodyPr /><a:lstStyle /><a:p><a:pPr lvl="0" indent="0" marL="0"><a:buNone /></a:pPr><a:r><a:rPr /><a:t>-</a:t></a:r></a:p></a:txBody></a:tc></a:tr><a:tr h="0"><a:tc><a:txBody><a:bodyPr /><a:lstStyle /><a:p><a:pPr lvl="0" indent="0" marL="0"><a:buNone /></a:pPr><a:r><a:rPr /><a:t>Books</a:t></a:r></a:p></a:txBody></a:tc><a:tc><a:txBody><a:bodyPr /><a:lstStyle /><a:p><a:pPr lvl="0" indent="0" marL="0"><a:buNone /></a:pPr><a:r><a:rPr /><a:t>Reference</a:t></a:r></a:p></a:txBody></a:tc><a:tc><a:txBody><a:bodyPr /><a:lstStyle /><a:p><a:pPr lvl="0" indent="0" marL="0"><a:buNone /></a:pPr><a:r><a:rPr /><a:t>$</a:t></a:r></a:p></a:txBody></a:tc></a:tr></a:tbl></a:graphicData></a:graphic></p:graphicFrame></p:spTree></p:cSld>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Fragmented. Expensive. No AI.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4: THE SOLUTION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PHINMA Learning Platform (PLP)</a:t>
            </a:r>
          </a:p>
          <a:p>
            <a:pPr lvl="0" indent="0" marL="0">
              <a:buNone/>
            </a:pPr>
            <a:r>
              <a:rPr/>
              <a:t>One platform that replaces Canvas + Khan + Quiz Whizzer + Analytics </a:t>
            </a:r>
            <a:r>
              <a:rPr b="1"/>
              <a:t>AND adds AI capabilities none of them have.</a:t>
            </a:r>
          </a:p>
          <a:p>
            <a:pPr lvl="0" indent="0" marL="0">
              <a:buNone/>
            </a:pPr>
            <a:r>
              <a:rPr/>
              <a:t>✅ </a:t>
            </a:r>
            <a:r>
              <a:rPr b="1"/>
              <a:t>Proactive Intervention</a:t>
            </a:r>
            <a:r>
              <a:rPr/>
              <a:t> — AI flags at-risk students in Week 2, not Week 10 ✅ </a:t>
            </a:r>
            <a:r>
              <a:rPr b="1"/>
              <a:t>Personalized Paths</a:t>
            </a:r>
            <a:r>
              <a:rPr/>
              <a:t> — Adapts to each student’s learning needs ✅ </a:t>
            </a:r>
            <a:r>
              <a:rPr b="1"/>
              <a:t>Instant Feedback</a:t>
            </a:r>
            <a:r>
              <a:rPr/>
              <a:t> — Meaningful feedback after every quiz ✅ </a:t>
            </a:r>
            <a:r>
              <a:rPr b="1"/>
              <a:t>Teacher Superpowers</a:t>
            </a:r>
            <a:r>
              <a:rPr/>
              <a:t> — Real-time dashboards, no guesswork ✅ </a:t>
            </a:r>
            <a:r>
              <a:rPr b="1"/>
              <a:t>Admin Visibility</a:t>
            </a:r>
            <a:r>
              <a:rPr/>
              <a:t> — School-wide analytics, enrollment prediction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SLIDE 5: WHAT WE REPLACE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Effort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Canvas LMS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✓ FULL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Already built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Khan Academy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✓ FULL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Curate OER content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Quiz Whizzer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✓ FULL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Add multiplayer mode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Google Classroom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◐ PARTIAL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Video conf gap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Analytics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✓ FULL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Build admin dashboard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Learning Pod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✗ NO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Physical infrastructure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4 platforms consolidated. AI added. One vendor.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2026-02-19T07:11:55Z</dcterms:created>
  <dcterms:modified xsi:type="dcterms:W3CDTF">2026-02-19T07:11:55Z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